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p:sldMasterIdLst>
    <p:sldMasterId id="2147483648" r:id="rId1"/>
  </p:sldMasterIdLst>
  <p:notesMasterIdLst>
    <p:notesMasterId r:id="rId88"/>
  </p:notesMasterIdLst>
  <p:handoutMasterIdLst>
    <p:handoutMasterId r:id="rId89"/>
  </p:handoutMasterIdLst>
  <p:sldIdLst>
    <p:sldId id="1877" r:id="rId2"/>
    <p:sldId id="1582" r:id="rId3"/>
    <p:sldId id="1560" r:id="rId4"/>
    <p:sldId id="1878" r:id="rId5"/>
    <p:sldId id="1664" r:id="rId6"/>
    <p:sldId id="1661" r:id="rId7"/>
    <p:sldId id="1880" r:id="rId8"/>
    <p:sldId id="1881" r:id="rId9"/>
    <p:sldId id="1882" r:id="rId10"/>
    <p:sldId id="1687" r:id="rId11"/>
    <p:sldId id="1690" r:id="rId12"/>
    <p:sldId id="1691" r:id="rId13"/>
    <p:sldId id="1692" r:id="rId14"/>
    <p:sldId id="1693" r:id="rId15"/>
    <p:sldId id="1711" r:id="rId16"/>
    <p:sldId id="1694" r:id="rId17"/>
    <p:sldId id="1696" r:id="rId18"/>
    <p:sldId id="1700" r:id="rId19"/>
    <p:sldId id="1701" r:id="rId20"/>
    <p:sldId id="1702" r:id="rId21"/>
    <p:sldId id="1703" r:id="rId22"/>
    <p:sldId id="1883" r:id="rId23"/>
    <p:sldId id="1539" r:id="rId24"/>
    <p:sldId id="1540" r:id="rId25"/>
    <p:sldId id="1542" r:id="rId26"/>
    <p:sldId id="1541" r:id="rId27"/>
    <p:sldId id="1583" r:id="rId28"/>
    <p:sldId id="1584" r:id="rId29"/>
    <p:sldId id="1543" r:id="rId30"/>
    <p:sldId id="1544" r:id="rId31"/>
    <p:sldId id="1547" r:id="rId32"/>
    <p:sldId id="1548" r:id="rId33"/>
    <p:sldId id="1549" r:id="rId34"/>
    <p:sldId id="1550" r:id="rId35"/>
    <p:sldId id="1551" r:id="rId36"/>
    <p:sldId id="1552" r:id="rId37"/>
    <p:sldId id="1553" r:id="rId38"/>
    <p:sldId id="1554" r:id="rId39"/>
    <p:sldId id="1585" r:id="rId40"/>
    <p:sldId id="1555" r:id="rId41"/>
    <p:sldId id="1562" r:id="rId42"/>
    <p:sldId id="1563" r:id="rId43"/>
    <p:sldId id="1556" r:id="rId44"/>
    <p:sldId id="1564" r:id="rId45"/>
    <p:sldId id="1565" r:id="rId46"/>
    <p:sldId id="1566" r:id="rId47"/>
    <p:sldId id="1568" r:id="rId48"/>
    <p:sldId id="1567" r:id="rId49"/>
    <p:sldId id="1569" r:id="rId50"/>
    <p:sldId id="1570" r:id="rId51"/>
    <p:sldId id="1571" r:id="rId52"/>
    <p:sldId id="1557" r:id="rId53"/>
    <p:sldId id="1335" r:id="rId54"/>
    <p:sldId id="1579" r:id="rId55"/>
    <p:sldId id="1336" r:id="rId56"/>
    <p:sldId id="1338" r:id="rId57"/>
    <p:sldId id="1340" r:id="rId58"/>
    <p:sldId id="1580" r:id="rId59"/>
    <p:sldId id="1581" r:id="rId60"/>
    <p:sldId id="1341" r:id="rId61"/>
    <p:sldId id="1342" r:id="rId62"/>
    <p:sldId id="1343" r:id="rId63"/>
    <p:sldId id="1344" r:id="rId64"/>
    <p:sldId id="1345" r:id="rId65"/>
    <p:sldId id="1369" r:id="rId66"/>
    <p:sldId id="1371" r:id="rId67"/>
    <p:sldId id="1572" r:id="rId68"/>
    <p:sldId id="1586" r:id="rId69"/>
    <p:sldId id="1587" r:id="rId70"/>
    <p:sldId id="1375" r:id="rId71"/>
    <p:sldId id="1376" r:id="rId72"/>
    <p:sldId id="1382" r:id="rId73"/>
    <p:sldId id="1372" r:id="rId74"/>
    <p:sldId id="1377" r:id="rId75"/>
    <p:sldId id="1383" r:id="rId76"/>
    <p:sldId id="1373" r:id="rId77"/>
    <p:sldId id="1381" r:id="rId78"/>
    <p:sldId id="1385" r:id="rId79"/>
    <p:sldId id="1588" r:id="rId80"/>
    <p:sldId id="1388" r:id="rId81"/>
    <p:sldId id="1387" r:id="rId82"/>
    <p:sldId id="1374" r:id="rId83"/>
    <p:sldId id="1346" r:id="rId84"/>
    <p:sldId id="1347" r:id="rId85"/>
    <p:sldId id="1389" r:id="rId86"/>
    <p:sldId id="1317" r:id="rId87"/>
  </p:sldIdLst>
  <p:sldSz cx="9144000" cy="6858000" type="overhead"/>
  <p:notesSz cx="6858000" cy="9144000"/>
  <p:embeddedFontLst>
    <p:embeddedFont>
      <p:font typeface="Comic Sans MS" panose="030F0702030302020204" pitchFamily="66" charset="0"/>
      <p:regular r:id="rId90"/>
      <p:bold r:id="rId91"/>
      <p:italic r:id="rId92"/>
      <p:boldItalic r:id="rId93"/>
    </p:embeddedFont>
    <p:embeddedFont>
      <p:font typeface="Consolas" panose="020B0609020204030204" pitchFamily="49" charset="0"/>
      <p:regular r:id="rId94"/>
      <p:bold r:id="rId95"/>
      <p:italic r:id="rId96"/>
      <p:boldItalic r:id="rId97"/>
    </p:embeddedFont>
    <p:embeddedFont>
      <p:font typeface="Lucida Console" panose="020B0609040504020204" pitchFamily="49" charset="0"/>
      <p:regular r:id="rId98"/>
    </p:embeddedFont>
    <p:embeddedFont>
      <p:font typeface="Marlett" pitchFamily="2" charset="2"/>
      <p:regular r:id="rId99"/>
    </p:embeddedFont>
  </p:embeddedFontLst>
  <p:defaultTextStyle>
    <a:defPPr>
      <a:defRPr lang="en-US"/>
    </a:defPPr>
    <a:lvl1pPr algn="r" rtl="0" eaLnBrk="0" fontAlgn="base" hangingPunct="0">
      <a:spcBef>
        <a:spcPct val="0"/>
      </a:spcBef>
      <a:spcAft>
        <a:spcPct val="0"/>
      </a:spcAft>
      <a:defRPr sz="2400" kern="1200">
        <a:solidFill>
          <a:srgbClr val="0000FF"/>
        </a:solidFill>
        <a:latin typeface="Lucida Console" pitchFamily="49" charset="0"/>
        <a:ea typeface="+mn-ea"/>
        <a:cs typeface="+mn-cs"/>
      </a:defRPr>
    </a:lvl1pPr>
    <a:lvl2pPr marL="457200" algn="r" rtl="0" eaLnBrk="0" fontAlgn="base" hangingPunct="0">
      <a:spcBef>
        <a:spcPct val="0"/>
      </a:spcBef>
      <a:spcAft>
        <a:spcPct val="0"/>
      </a:spcAft>
      <a:defRPr sz="2400" kern="1200">
        <a:solidFill>
          <a:srgbClr val="0000FF"/>
        </a:solidFill>
        <a:latin typeface="Lucida Console" pitchFamily="49" charset="0"/>
        <a:ea typeface="+mn-ea"/>
        <a:cs typeface="+mn-cs"/>
      </a:defRPr>
    </a:lvl2pPr>
    <a:lvl3pPr marL="914400" algn="r" rtl="0" eaLnBrk="0" fontAlgn="base" hangingPunct="0">
      <a:spcBef>
        <a:spcPct val="0"/>
      </a:spcBef>
      <a:spcAft>
        <a:spcPct val="0"/>
      </a:spcAft>
      <a:defRPr sz="2400" kern="1200">
        <a:solidFill>
          <a:srgbClr val="0000FF"/>
        </a:solidFill>
        <a:latin typeface="Lucida Console" pitchFamily="49" charset="0"/>
        <a:ea typeface="+mn-ea"/>
        <a:cs typeface="+mn-cs"/>
      </a:defRPr>
    </a:lvl3pPr>
    <a:lvl4pPr marL="1371600" algn="r" rtl="0" eaLnBrk="0" fontAlgn="base" hangingPunct="0">
      <a:spcBef>
        <a:spcPct val="0"/>
      </a:spcBef>
      <a:spcAft>
        <a:spcPct val="0"/>
      </a:spcAft>
      <a:defRPr sz="2400" kern="1200">
        <a:solidFill>
          <a:srgbClr val="0000FF"/>
        </a:solidFill>
        <a:latin typeface="Lucida Console" pitchFamily="49" charset="0"/>
        <a:ea typeface="+mn-ea"/>
        <a:cs typeface="+mn-cs"/>
      </a:defRPr>
    </a:lvl4pPr>
    <a:lvl5pPr marL="1828800" algn="r" rtl="0" eaLnBrk="0" fontAlgn="base" hangingPunct="0">
      <a:spcBef>
        <a:spcPct val="0"/>
      </a:spcBef>
      <a:spcAft>
        <a:spcPct val="0"/>
      </a:spcAft>
      <a:defRPr sz="2400" kern="1200">
        <a:solidFill>
          <a:srgbClr val="0000FF"/>
        </a:solidFill>
        <a:latin typeface="Lucida Console" pitchFamily="49" charset="0"/>
        <a:ea typeface="+mn-ea"/>
        <a:cs typeface="+mn-cs"/>
      </a:defRPr>
    </a:lvl5pPr>
    <a:lvl6pPr marL="2286000" algn="l" defTabSz="914400" rtl="0" eaLnBrk="1" latinLnBrk="0" hangingPunct="1">
      <a:defRPr sz="2400" kern="1200">
        <a:solidFill>
          <a:srgbClr val="0000FF"/>
        </a:solidFill>
        <a:latin typeface="Lucida Console" pitchFamily="49" charset="0"/>
        <a:ea typeface="+mn-ea"/>
        <a:cs typeface="+mn-cs"/>
      </a:defRPr>
    </a:lvl6pPr>
    <a:lvl7pPr marL="2743200" algn="l" defTabSz="914400" rtl="0" eaLnBrk="1" latinLnBrk="0" hangingPunct="1">
      <a:defRPr sz="2400" kern="1200">
        <a:solidFill>
          <a:srgbClr val="0000FF"/>
        </a:solidFill>
        <a:latin typeface="Lucida Console" pitchFamily="49" charset="0"/>
        <a:ea typeface="+mn-ea"/>
        <a:cs typeface="+mn-cs"/>
      </a:defRPr>
    </a:lvl7pPr>
    <a:lvl8pPr marL="3200400" algn="l" defTabSz="914400" rtl="0" eaLnBrk="1" latinLnBrk="0" hangingPunct="1">
      <a:defRPr sz="2400" kern="1200">
        <a:solidFill>
          <a:srgbClr val="0000FF"/>
        </a:solidFill>
        <a:latin typeface="Lucida Console" pitchFamily="49" charset="0"/>
        <a:ea typeface="+mn-ea"/>
        <a:cs typeface="+mn-cs"/>
      </a:defRPr>
    </a:lvl8pPr>
    <a:lvl9pPr marL="3657600" algn="l" defTabSz="914400" rtl="0" eaLnBrk="1" latinLnBrk="0" hangingPunct="1">
      <a:defRPr sz="2400" kern="1200">
        <a:solidFill>
          <a:srgbClr val="0000FF"/>
        </a:solidFill>
        <a:latin typeface="Lucida Console" pitchFamily="49" charset="0"/>
        <a:ea typeface="+mn-ea"/>
        <a:cs typeface="+mn-cs"/>
      </a:defRPr>
    </a:lvl9pPr>
  </p:defaultTextStyle>
  <p:extLst>
    <p:ext uri="{EFAFB233-063F-42B5-8137-9DF3F51BA10A}">
      <p15:sldGuideLst xmlns:p15="http://schemas.microsoft.com/office/powerpoint/2012/main">
        <p15:guide id="1" orient="horz" pos="3890">
          <p15:clr>
            <a:srgbClr val="A4A3A4"/>
          </p15:clr>
        </p15:guide>
        <p15:guide id="2" pos="40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FFF00"/>
    <a:srgbClr val="0000FF"/>
    <a:srgbClr val="0066FF"/>
    <a:srgbClr val="FF6699"/>
    <a:srgbClr val="0099FF"/>
    <a:srgbClr val="FF99FF"/>
    <a:srgbClr val="CCFFCC"/>
    <a:srgbClr val="CCECFF"/>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68" autoAdjust="0"/>
    <p:restoredTop sz="91837" autoAdjust="0"/>
  </p:normalViewPr>
  <p:slideViewPr>
    <p:cSldViewPr snapToGrid="0">
      <p:cViewPr varScale="1">
        <p:scale>
          <a:sx n="72" d="100"/>
          <a:sy n="72" d="100"/>
        </p:scale>
        <p:origin x="1190" y="32"/>
      </p:cViewPr>
      <p:guideLst>
        <p:guide orient="horz" pos="3890"/>
        <p:guide pos="404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font" Target="fonts/font1.fntdata"/><Relationship Id="rId95" Type="http://schemas.openxmlformats.org/officeDocument/2006/relationships/font" Target="fonts/font6.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font" Target="fonts/font2.fntdata"/><Relationship Id="rId96"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5.fntdata"/><Relationship Id="rId99" Type="http://schemas.openxmlformats.org/officeDocument/2006/relationships/font" Target="fonts/font10.fntdata"/><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3.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4.fntdata"/><Relationship Id="rId98" Type="http://schemas.openxmlformats.org/officeDocument/2006/relationships/font" Target="fonts/font9.fntdata"/><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lgn="l">
              <a:defRPr sz="1200">
                <a:latin typeface="Comic Sans MS" pitchFamily="66" charset="0"/>
              </a:defRPr>
            </a:lvl1pPr>
          </a:lstStyle>
          <a:p>
            <a:pPr>
              <a:defRPr/>
            </a:pPr>
            <a:endParaRPr lang="en-US" dirty="0">
              <a:latin typeface="Arial" pitchFamily="34" charset="0"/>
            </a:endParaRPr>
          </a:p>
        </p:txBody>
      </p:sp>
      <p:sp>
        <p:nvSpPr>
          <p:cNvPr id="409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bodyPr>
          <a:lstStyle>
            <a:lvl1pPr>
              <a:defRPr sz="1200">
                <a:latin typeface="Comic Sans MS" pitchFamily="66" charset="0"/>
              </a:defRPr>
            </a:lvl1pPr>
          </a:lstStyle>
          <a:p>
            <a:pPr>
              <a:defRPr/>
            </a:pPr>
            <a:endParaRPr lang="en-US" dirty="0">
              <a:latin typeface="Arial" pitchFamily="34" charset="0"/>
            </a:endParaRPr>
          </a:p>
        </p:txBody>
      </p:sp>
      <p:sp>
        <p:nvSpPr>
          <p:cNvPr id="409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none" lIns="91440" tIns="45720" rIns="91440" bIns="45720" numCol="1" anchor="b" anchorCtr="0" compatLnSpc="1">
            <a:prstTxWarp prst="textNoShape">
              <a:avLst/>
            </a:prstTxWarp>
          </a:bodyPr>
          <a:lstStyle>
            <a:lvl1pPr algn="l">
              <a:defRPr sz="1200">
                <a:latin typeface="Comic Sans MS" pitchFamily="66" charset="0"/>
              </a:defRPr>
            </a:lvl1pPr>
          </a:lstStyle>
          <a:p>
            <a:pPr>
              <a:defRPr/>
            </a:pPr>
            <a:endParaRPr lang="en-US" dirty="0">
              <a:latin typeface="Arial" pitchFamily="34" charset="0"/>
            </a:endParaRPr>
          </a:p>
        </p:txBody>
      </p:sp>
      <p:sp>
        <p:nvSpPr>
          <p:cNvPr id="409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none" lIns="91440" tIns="45720" rIns="91440" bIns="45720" numCol="1" anchor="b" anchorCtr="0" compatLnSpc="1">
            <a:prstTxWarp prst="textNoShape">
              <a:avLst/>
            </a:prstTxWarp>
          </a:bodyPr>
          <a:lstStyle>
            <a:lvl1pPr>
              <a:defRPr sz="1200">
                <a:latin typeface="Comic Sans MS" pitchFamily="66" charset="0"/>
              </a:defRPr>
            </a:lvl1pPr>
          </a:lstStyle>
          <a:p>
            <a:pPr>
              <a:defRPr/>
            </a:pPr>
            <a:fld id="{01C869E4-76B9-4B18-B2AA-2EEFB04FB015}" type="slidenum">
              <a:rPr lang="x-none">
                <a:latin typeface="Arial" pitchFamily="34" charset="0"/>
              </a:rPr>
              <a:pPr>
                <a:defRPr/>
              </a:pPr>
              <a:t>‹#›</a:t>
            </a:fld>
            <a:endParaRPr lang="en-US" dirty="0">
              <a:latin typeface="Arial" pitchFamily="34" charset="0"/>
            </a:endParaRPr>
          </a:p>
        </p:txBody>
      </p:sp>
    </p:spTree>
    <p:extLst>
      <p:ext uri="{BB962C8B-B14F-4D97-AF65-F5344CB8AC3E}">
        <p14:creationId xmlns:p14="http://schemas.microsoft.com/office/powerpoint/2010/main" val="328632455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png>
</file>

<file path=ppt/media/image21.png>
</file>

<file path=ppt/media/image22.jpeg>
</file>

<file path=ppt/media/image23.png>
</file>

<file path=ppt/media/image24.pn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Marlett" pitchFamily="2" charset="2"/>
              </a:defRPr>
            </a:lvl1pPr>
          </a:lstStyle>
          <a:p>
            <a:pPr>
              <a:defRPr/>
            </a:pPr>
            <a:endParaRPr lang="en-US" dirty="0"/>
          </a:p>
        </p:txBody>
      </p:sp>
      <p:sp>
        <p:nvSpPr>
          <p:cNvPr id="614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Marlett" pitchFamily="2" charset="2"/>
              </a:defRPr>
            </a:lvl1pPr>
          </a:lstStyle>
          <a:p>
            <a:pPr>
              <a:defRPr/>
            </a:pPr>
            <a:endParaRPr lang="en-US" dirty="0"/>
          </a:p>
        </p:txBody>
      </p:sp>
      <p:sp>
        <p:nvSpPr>
          <p:cNvPr id="2857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Marlett" pitchFamily="2" charset="2"/>
              </a:defRPr>
            </a:lvl1pPr>
          </a:lstStyle>
          <a:p>
            <a:pPr>
              <a:defRPr/>
            </a:pPr>
            <a:endParaRPr lang="en-US" dirty="0"/>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Marlett" pitchFamily="2" charset="2"/>
              </a:defRPr>
            </a:lvl1pPr>
          </a:lstStyle>
          <a:p>
            <a:pPr>
              <a:defRPr/>
            </a:pPr>
            <a:fld id="{75E391CA-9E48-4B39-8E28-288B1B68A629}" type="slidenum">
              <a:rPr lang="x-none"/>
              <a:pPr>
                <a:defRPr/>
              </a:pPr>
              <a:t>‹#›</a:t>
            </a:fld>
            <a:endParaRPr lang="en-US" dirty="0"/>
          </a:p>
        </p:txBody>
      </p:sp>
    </p:spTree>
    <p:extLst>
      <p:ext uri="{BB962C8B-B14F-4D97-AF65-F5344CB8AC3E}">
        <p14:creationId xmlns:p14="http://schemas.microsoft.com/office/powerpoint/2010/main" val="196433951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Arial" pitchFamily="34" charset="0"/>
                <a:cs typeface="Arial" pitchFamily="34" charset="0"/>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atin typeface="Arial" pitchFamily="34" charset="0"/>
                <a:cs typeface="Arial"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5"/>
          <p:cNvSpPr>
            <a:spLocks noGrp="1" noChangeArrowheads="1"/>
          </p:cNvSpPr>
          <p:nvPr>
            <p:ph type="ftr" sz="quarter" idx="10"/>
          </p:nvPr>
        </p:nvSpPr>
        <p:spPr>
          <a:xfrm>
            <a:off x="2832100" y="6248400"/>
            <a:ext cx="3429000" cy="457200"/>
          </a:xfrm>
          <a:prstGeom prst="rect">
            <a:avLst/>
          </a:prstGeom>
          <a:ln/>
        </p:spPr>
        <p:txBody>
          <a:bodyPr/>
          <a:lstStyle>
            <a:lvl1pPr>
              <a:defRPr>
                <a:latin typeface="Arial" pitchFamily="34" charset="0"/>
                <a:cs typeface="Arial" pitchFamily="34" charset="0"/>
              </a:defRPr>
            </a:lvl1pPr>
          </a:lstStyle>
          <a:p>
            <a:pPr algn="ctr">
              <a:defRPr/>
            </a:pPr>
            <a:r>
              <a:rPr lang="en-US" dirty="0"/>
              <a:t>PODC 2017</a:t>
            </a:r>
          </a:p>
        </p:txBody>
      </p:sp>
      <p:sp>
        <p:nvSpPr>
          <p:cNvPr id="5" name="Rectangle 6"/>
          <p:cNvSpPr>
            <a:spLocks noGrp="1" noChangeArrowheads="1"/>
          </p:cNvSpPr>
          <p:nvPr>
            <p:ph type="sldNum" sz="quarter" idx="11"/>
          </p:nvPr>
        </p:nvSpPr>
        <p:spPr>
          <a:ln/>
        </p:spPr>
        <p:txBody>
          <a:bodyPr/>
          <a:lstStyle>
            <a:lvl1pPr>
              <a:defRPr>
                <a:latin typeface="Arial" pitchFamily="34" charset="0"/>
                <a:cs typeface="Arial" pitchFamily="34" charset="0"/>
              </a:defRPr>
            </a:lvl1pPr>
          </a:lstStyle>
          <a:p>
            <a:pPr>
              <a:defRPr/>
            </a:pPr>
            <a:fld id="{C7B52C5F-E2F2-4C8A-AFD1-9591801048AB}" type="slidenum">
              <a:rPr lang="x-none" smtClean="0"/>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BF80FD05-A2A2-49C2-965F-F8B1EF26C2B8}" type="slidenum">
              <a:rPr lang="x-none"/>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157EACED-43FC-460F-AA91-0F85D2BFC560}" type="slidenum">
              <a:rPr lang="x-none"/>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lgn="ctr">
              <a:defRPr/>
            </a:pPr>
            <a:r>
              <a:rPr lang="en-US" dirty="0"/>
              <a:t>PODC 2017</a:t>
            </a:r>
          </a:p>
        </p:txBody>
      </p:sp>
      <p:sp>
        <p:nvSpPr>
          <p:cNvPr id="5" name="Rectangle 6"/>
          <p:cNvSpPr>
            <a:spLocks noGrp="1" noChangeArrowheads="1"/>
          </p:cNvSpPr>
          <p:nvPr>
            <p:ph type="sldNum" sz="quarter" idx="11"/>
          </p:nvPr>
        </p:nvSpPr>
        <p:spPr>
          <a:ln/>
        </p:spPr>
        <p:txBody>
          <a:bodyPr/>
          <a:lstStyle>
            <a:lvl1pPr>
              <a:defRPr/>
            </a:lvl1pPr>
          </a:lstStyle>
          <a:p>
            <a:pPr>
              <a:defRPr/>
            </a:pPr>
            <a:fld id="{FA8C595A-3CE5-48A7-A55E-633D7D1DD01A}" type="slidenum">
              <a:rPr lang="x-none" smtClean="0"/>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5" name="Rectangle 6"/>
          <p:cNvSpPr>
            <a:spLocks noGrp="1" noChangeArrowheads="1"/>
          </p:cNvSpPr>
          <p:nvPr>
            <p:ph type="sldNum" sz="quarter" idx="11"/>
          </p:nvPr>
        </p:nvSpPr>
        <p:spPr>
          <a:ln/>
        </p:spPr>
        <p:txBody>
          <a:bodyPr/>
          <a:lstStyle>
            <a:lvl1pPr>
              <a:defRPr/>
            </a:lvl1pPr>
          </a:lstStyle>
          <a:p>
            <a:pPr>
              <a:defRPr/>
            </a:pPr>
            <a:fld id="{9F7A7703-53B5-460B-9677-4399C5E1B4B0}" type="slidenum">
              <a:rPr lang="x-none"/>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28230822-17CC-4E98-B781-A8BB5709CDF3}" type="slidenum">
              <a:rPr lang="x-none"/>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8" name="Rectangle 6"/>
          <p:cNvSpPr>
            <a:spLocks noGrp="1" noChangeArrowheads="1"/>
          </p:cNvSpPr>
          <p:nvPr>
            <p:ph type="sldNum" sz="quarter" idx="11"/>
          </p:nvPr>
        </p:nvSpPr>
        <p:spPr>
          <a:ln/>
        </p:spPr>
        <p:txBody>
          <a:bodyPr/>
          <a:lstStyle>
            <a:lvl1pPr>
              <a:defRPr/>
            </a:lvl1pPr>
          </a:lstStyle>
          <a:p>
            <a:pPr>
              <a:defRPr/>
            </a:pPr>
            <a:fld id="{BEDCFF82-CB55-4025-9EA7-48B41C50499F}" type="slidenum">
              <a:rPr lang="x-none"/>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Rectangle 6"/>
          <p:cNvSpPr>
            <a:spLocks noGrp="1" noChangeArrowheads="1"/>
          </p:cNvSpPr>
          <p:nvPr>
            <p:ph type="sldNum" sz="quarter" idx="11"/>
          </p:nvPr>
        </p:nvSpPr>
        <p:spPr>
          <a:ln/>
        </p:spPr>
        <p:txBody>
          <a:bodyPr/>
          <a:lstStyle>
            <a:lvl1pPr>
              <a:defRPr/>
            </a:lvl1pPr>
          </a:lstStyle>
          <a:p>
            <a:pPr>
              <a:defRPr/>
            </a:pPr>
            <a:fld id="{D65C4E5D-DA99-460E-9E68-E8A28959880C}" type="slidenum">
              <a:rPr lang="x-none"/>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Rectangle 6"/>
          <p:cNvSpPr>
            <a:spLocks noGrp="1" noChangeArrowheads="1"/>
          </p:cNvSpPr>
          <p:nvPr>
            <p:ph type="sldNum" sz="quarter" idx="11"/>
          </p:nvPr>
        </p:nvSpPr>
        <p:spPr>
          <a:ln/>
        </p:spPr>
        <p:txBody>
          <a:bodyPr/>
          <a:lstStyle>
            <a:lvl1pPr>
              <a:defRPr/>
            </a:lvl1pPr>
          </a:lstStyle>
          <a:p>
            <a:pPr>
              <a:defRPr/>
            </a:pPr>
            <a:fld id="{FE25F947-77F5-4CA6-8472-B4B2967773ED}" type="slidenum">
              <a:rPr lang="x-none"/>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B14E24EC-BF2A-41C3-A04C-BEBCAB3F3B52}" type="slidenum">
              <a:rPr lang="x-none"/>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xfrm>
            <a:off x="2832100" y="6248400"/>
            <a:ext cx="3429000" cy="45720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1"/>
          </p:nvPr>
        </p:nvSpPr>
        <p:spPr>
          <a:ln/>
        </p:spPr>
        <p:txBody>
          <a:bodyPr/>
          <a:lstStyle>
            <a:lvl1pPr>
              <a:defRPr/>
            </a:lvl1pPr>
          </a:lstStyle>
          <a:p>
            <a:pPr>
              <a:defRPr/>
            </a:pPr>
            <a:fld id="{47CF6DD7-D8BB-4A04-A265-F259B52B817E}" type="slidenum">
              <a:rPr lang="x-none"/>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chemeClr val="tx1"/>
                </a:solidFill>
                <a:latin typeface="Arial" pitchFamily="34" charset="0"/>
                <a:cs typeface="Arial" pitchFamily="34" charset="0"/>
              </a:defRPr>
            </a:lvl1pPr>
          </a:lstStyle>
          <a:p>
            <a:pPr>
              <a:defRPr/>
            </a:pPr>
            <a:fld id="{4DB96C79-D440-44D4-82C0-3C5F2204A7EA}" type="slidenum">
              <a:rPr lang="x-none" smtClean="0"/>
              <a:pPr>
                <a:defRPr/>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rtl="0" eaLnBrk="0" fontAlgn="base" hangingPunct="0">
        <a:spcBef>
          <a:spcPct val="0"/>
        </a:spcBef>
        <a:spcAft>
          <a:spcPct val="0"/>
        </a:spcAft>
        <a:defRPr sz="4400">
          <a:solidFill>
            <a:schemeClr val="tx2"/>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2"/>
          </a:solidFill>
          <a:latin typeface="Comic Sans MS" pitchFamily="66" charset="0"/>
        </a:defRPr>
      </a:lvl2pPr>
      <a:lvl3pPr algn="ctr" rtl="0" eaLnBrk="0" fontAlgn="base" hangingPunct="0">
        <a:spcBef>
          <a:spcPct val="0"/>
        </a:spcBef>
        <a:spcAft>
          <a:spcPct val="0"/>
        </a:spcAft>
        <a:defRPr sz="4400">
          <a:solidFill>
            <a:schemeClr val="tx2"/>
          </a:solidFill>
          <a:latin typeface="Comic Sans MS" pitchFamily="66" charset="0"/>
        </a:defRPr>
      </a:lvl3pPr>
      <a:lvl4pPr algn="ctr" rtl="0" eaLnBrk="0" fontAlgn="base" hangingPunct="0">
        <a:spcBef>
          <a:spcPct val="0"/>
        </a:spcBef>
        <a:spcAft>
          <a:spcPct val="0"/>
        </a:spcAft>
        <a:defRPr sz="4400">
          <a:solidFill>
            <a:schemeClr val="tx2"/>
          </a:solidFill>
          <a:latin typeface="Comic Sans MS" pitchFamily="66" charset="0"/>
        </a:defRPr>
      </a:lvl4pPr>
      <a:lvl5pPr algn="ctr" rtl="0" eaLnBrk="0" fontAlgn="base" hangingPunct="0">
        <a:spcBef>
          <a:spcPct val="0"/>
        </a:spcBef>
        <a:spcAft>
          <a:spcPct val="0"/>
        </a:spcAft>
        <a:defRPr sz="4400">
          <a:solidFill>
            <a:schemeClr val="tx2"/>
          </a:solidFill>
          <a:latin typeface="Comic Sans MS" pitchFamily="66" charset="0"/>
        </a:defRPr>
      </a:lvl5pPr>
      <a:lvl6pPr marL="457200" algn="ctr" rtl="0" eaLnBrk="0" fontAlgn="base" hangingPunct="0">
        <a:spcBef>
          <a:spcPct val="0"/>
        </a:spcBef>
        <a:spcAft>
          <a:spcPct val="0"/>
        </a:spcAft>
        <a:defRPr sz="4400">
          <a:solidFill>
            <a:schemeClr val="tx2"/>
          </a:solidFill>
          <a:latin typeface="Comic Sans MS" pitchFamily="66" charset="0"/>
        </a:defRPr>
      </a:lvl6pPr>
      <a:lvl7pPr marL="914400" algn="ctr" rtl="0" eaLnBrk="0" fontAlgn="base" hangingPunct="0">
        <a:spcBef>
          <a:spcPct val="0"/>
        </a:spcBef>
        <a:spcAft>
          <a:spcPct val="0"/>
        </a:spcAft>
        <a:defRPr sz="4400">
          <a:solidFill>
            <a:schemeClr val="tx2"/>
          </a:solidFill>
          <a:latin typeface="Comic Sans MS" pitchFamily="66" charset="0"/>
        </a:defRPr>
      </a:lvl7pPr>
      <a:lvl8pPr marL="1371600" algn="ctr" rtl="0" eaLnBrk="0" fontAlgn="base" hangingPunct="0">
        <a:spcBef>
          <a:spcPct val="0"/>
        </a:spcBef>
        <a:spcAft>
          <a:spcPct val="0"/>
        </a:spcAft>
        <a:defRPr sz="4400">
          <a:solidFill>
            <a:schemeClr val="tx2"/>
          </a:solidFill>
          <a:latin typeface="Comic Sans MS" pitchFamily="66" charset="0"/>
        </a:defRPr>
      </a:lvl8pPr>
      <a:lvl9pPr marL="1828800" algn="ctr" rtl="0" eaLnBrk="0" fontAlgn="base" hangingPunct="0">
        <a:spcBef>
          <a:spcPct val="0"/>
        </a:spcBef>
        <a:spcAft>
          <a:spcPct val="0"/>
        </a:spcAft>
        <a:defRPr sz="4400">
          <a:solidFill>
            <a:schemeClr val="tx2"/>
          </a:solidFill>
          <a:latin typeface="Comic Sans MS" pitchFamily="66" charset="0"/>
        </a:defRPr>
      </a:lvl9pPr>
    </p:titleStyle>
    <p:bodyStyle>
      <a:lvl1pPr marL="342900" indent="-342900" algn="l" rtl="0" eaLnBrk="0" fontAlgn="base" hangingPunct="0">
        <a:spcBef>
          <a:spcPct val="20000"/>
        </a:spcBef>
        <a:spcAft>
          <a:spcPct val="0"/>
        </a:spcAft>
        <a:buChar char="•"/>
        <a:defRPr sz="3200">
          <a:solidFill>
            <a:srgbClr val="0000FF"/>
          </a:solidFill>
          <a:latin typeface="Arial" pitchFamily="34" charset="0"/>
          <a:ea typeface="+mn-ea"/>
          <a:cs typeface="Arial" pitchFamily="34" charset="0"/>
        </a:defRPr>
      </a:lvl1pPr>
      <a:lvl2pPr marL="742950" indent="-285750" algn="l" rtl="0" eaLnBrk="0" fontAlgn="base" hangingPunct="0">
        <a:spcBef>
          <a:spcPct val="20000"/>
        </a:spcBef>
        <a:spcAft>
          <a:spcPct val="0"/>
        </a:spcAft>
        <a:buChar char="–"/>
        <a:defRPr sz="2800">
          <a:solidFill>
            <a:srgbClr val="0000FF"/>
          </a:solidFill>
          <a:latin typeface="Arial" pitchFamily="34" charset="0"/>
          <a:cs typeface="Arial" pitchFamily="34" charset="0"/>
        </a:defRPr>
      </a:lvl2pPr>
      <a:lvl3pPr marL="1143000" indent="-228600" algn="l" rtl="0" eaLnBrk="0" fontAlgn="base" hangingPunct="0">
        <a:spcBef>
          <a:spcPct val="20000"/>
        </a:spcBef>
        <a:spcAft>
          <a:spcPct val="0"/>
        </a:spcAft>
        <a:buChar char="•"/>
        <a:defRPr sz="2400">
          <a:solidFill>
            <a:srgbClr val="0000FF"/>
          </a:solidFill>
          <a:latin typeface="Arial" pitchFamily="34" charset="0"/>
          <a:cs typeface="Arial" pitchFamily="34" charset="0"/>
        </a:defRPr>
      </a:lvl3pPr>
      <a:lvl4pPr marL="1600200" indent="-228600" algn="l" rtl="0" eaLnBrk="0" fontAlgn="base" hangingPunct="0">
        <a:spcBef>
          <a:spcPct val="20000"/>
        </a:spcBef>
        <a:spcAft>
          <a:spcPct val="0"/>
        </a:spcAft>
        <a:buChar char="–"/>
        <a:defRPr sz="2000">
          <a:solidFill>
            <a:srgbClr val="0000FF"/>
          </a:solidFill>
          <a:latin typeface="Arial" pitchFamily="34" charset="0"/>
          <a:cs typeface="Arial" pitchFamily="34" charset="0"/>
        </a:defRPr>
      </a:lvl4pPr>
      <a:lvl5pPr marL="2057400" indent="-228600" algn="l" rtl="0" eaLnBrk="0" fontAlgn="base" hangingPunct="0">
        <a:spcBef>
          <a:spcPct val="20000"/>
        </a:spcBef>
        <a:spcAft>
          <a:spcPct val="0"/>
        </a:spcAft>
        <a:buChar char="»"/>
        <a:defRPr sz="2000">
          <a:solidFill>
            <a:srgbClr val="0000FF"/>
          </a:solidFill>
          <a:latin typeface="Arial" pitchFamily="34" charset="0"/>
          <a:cs typeface="Arial" pitchFamily="34" charset="0"/>
        </a:defRPr>
      </a:lvl5pPr>
      <a:lvl6pPr marL="2514600" indent="-228600" algn="l" rtl="0" eaLnBrk="0" fontAlgn="base" hangingPunct="0">
        <a:spcBef>
          <a:spcPct val="20000"/>
        </a:spcBef>
        <a:spcAft>
          <a:spcPct val="0"/>
        </a:spcAft>
        <a:buChar char="»"/>
        <a:defRPr sz="2000">
          <a:solidFill>
            <a:srgbClr val="0000FF"/>
          </a:solidFill>
          <a:latin typeface="+mn-lt"/>
        </a:defRPr>
      </a:lvl6pPr>
      <a:lvl7pPr marL="2971800" indent="-228600" algn="l" rtl="0" eaLnBrk="0" fontAlgn="base" hangingPunct="0">
        <a:spcBef>
          <a:spcPct val="20000"/>
        </a:spcBef>
        <a:spcAft>
          <a:spcPct val="0"/>
        </a:spcAft>
        <a:buChar char="»"/>
        <a:defRPr sz="2000">
          <a:solidFill>
            <a:srgbClr val="0000FF"/>
          </a:solidFill>
          <a:latin typeface="+mn-lt"/>
        </a:defRPr>
      </a:lvl7pPr>
      <a:lvl8pPr marL="3429000" indent="-228600" algn="l" rtl="0" eaLnBrk="0" fontAlgn="base" hangingPunct="0">
        <a:spcBef>
          <a:spcPct val="20000"/>
        </a:spcBef>
        <a:spcAft>
          <a:spcPct val="0"/>
        </a:spcAft>
        <a:buChar char="»"/>
        <a:defRPr sz="2000">
          <a:solidFill>
            <a:srgbClr val="0000FF"/>
          </a:solidFill>
          <a:latin typeface="+mn-lt"/>
        </a:defRPr>
      </a:lvl8pPr>
      <a:lvl9pPr marL="3886200" indent="-228600" algn="l" rtl="0" eaLnBrk="0" fontAlgn="base" hangingPunct="0">
        <a:spcBef>
          <a:spcPct val="20000"/>
        </a:spcBef>
        <a:spcAft>
          <a:spcPct val="0"/>
        </a:spcAft>
        <a:buChar char="»"/>
        <a:defRPr sz="2000">
          <a:solidFill>
            <a:srgbClr val="0000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png"/><Relationship Id="rId4" Type="http://schemas.openxmlformats.org/officeDocument/2006/relationships/image" Target="../media/image18.png"/></Relationships>
</file>

<file path=ppt/slides/_rels/slide5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3.png"/><Relationship Id="rId4" Type="http://schemas.openxmlformats.org/officeDocument/2006/relationships/image" Target="../media/image18.png"/></Relationships>
</file>

<file path=ppt/slides/_rels/slide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18.png"/></Relationships>
</file>

<file path=ppt/slides/_rels/slide5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0.png"/><Relationship Id="rId4" Type="http://schemas.openxmlformats.org/officeDocument/2006/relationships/image" Target="../media/image22.jpeg"/></Relationships>
</file>

<file path=ppt/slides/_rels/slide5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23.png"/><Relationship Id="rId4" Type="http://schemas.openxmlformats.org/officeDocument/2006/relationships/image" Target="../media/image22.jpeg"/></Relationships>
</file>

<file path=ppt/slides/_rels/slide5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9.jpe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2.jpeg"/><Relationship Id="rId5" Type="http://schemas.openxmlformats.org/officeDocument/2006/relationships/image" Target="../media/image21.png"/><Relationship Id="rId4" Type="http://schemas.openxmlformats.org/officeDocument/2006/relationships/image" Target="../media/image18.png"/></Relationships>
</file>

<file path=ppt/slides/_rels/slide6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7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30.jpeg"/><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burning money">
            <a:extLst>
              <a:ext uri="{FF2B5EF4-FFF2-40B4-BE49-F238E27FC236}">
                <a16:creationId xmlns:a16="http://schemas.microsoft.com/office/drawing/2014/main" id="{E45B32AC-A55C-348B-2183-E9CAB96A94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5262" y="-625072"/>
            <a:ext cx="12254523" cy="829223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9926A21-2551-2572-066D-19855B6A5116}"/>
              </a:ext>
            </a:extLst>
          </p:cNvPr>
          <p:cNvSpPr txBox="1"/>
          <p:nvPr/>
        </p:nvSpPr>
        <p:spPr bwMode="auto">
          <a:xfrm>
            <a:off x="1131542" y="3167391"/>
            <a:ext cx="4582729" cy="954107"/>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anose="020B0604020202020204" pitchFamily="34" charset="0"/>
              </a:rPr>
              <a:t>Lecture 20</a:t>
            </a:r>
          </a:p>
          <a:p>
            <a:pPr algn="ctr"/>
            <a:r>
              <a:rPr lang="en-US" sz="2800" b="1" dirty="0">
                <a:solidFill>
                  <a:srgbClr val="FFFF00"/>
                </a:solidFill>
                <a:latin typeface="Arial" panose="020B0604020202020204" pitchFamily="34" charset="0"/>
              </a:rPr>
              <a:t>Cross-chain Transactions</a:t>
            </a:r>
          </a:p>
        </p:txBody>
      </p:sp>
      <p:sp>
        <p:nvSpPr>
          <p:cNvPr id="5" name="TextBox 4">
            <a:extLst>
              <a:ext uri="{FF2B5EF4-FFF2-40B4-BE49-F238E27FC236}">
                <a16:creationId xmlns:a16="http://schemas.microsoft.com/office/drawing/2014/main" id="{F3612789-B0DE-1CAF-E521-45765AE45BA4}"/>
              </a:ext>
            </a:extLst>
          </p:cNvPr>
          <p:cNvSpPr txBox="1"/>
          <p:nvPr/>
        </p:nvSpPr>
        <p:spPr bwMode="auto">
          <a:xfrm>
            <a:off x="552564" y="585632"/>
            <a:ext cx="5740674" cy="1384995"/>
          </a:xfrm>
          <a:prstGeom prst="rect">
            <a:avLst/>
          </a:prstGeom>
          <a:solidFill>
            <a:schemeClr val="bg1"/>
          </a:solidFill>
          <a:ln w="76200">
            <a:solidFill>
              <a:srgbClr val="00B0F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anose="020B0604020202020204" pitchFamily="34" charset="0"/>
              </a:rPr>
              <a:t>CS1951 L</a:t>
            </a:r>
          </a:p>
          <a:p>
            <a:pPr algn="ctr"/>
            <a:r>
              <a:rPr lang="en-US" sz="2800" b="1" dirty="0">
                <a:solidFill>
                  <a:srgbClr val="FFFF00"/>
                </a:solidFill>
                <a:latin typeface="Arial" panose="020B0604020202020204" pitchFamily="34" charset="0"/>
              </a:rPr>
              <a:t>Blockchains &amp; Cryptocurrencies</a:t>
            </a:r>
          </a:p>
          <a:p>
            <a:pPr algn="ctr"/>
            <a:r>
              <a:rPr lang="en-US" sz="2800" b="1" dirty="0">
                <a:solidFill>
                  <a:srgbClr val="FFFF00"/>
                </a:solidFill>
                <a:latin typeface="Arial" panose="020B0604020202020204" pitchFamily="34" charset="0"/>
              </a:rPr>
              <a:t>Spring 2024</a:t>
            </a:r>
          </a:p>
        </p:txBody>
      </p:sp>
      <p:sp>
        <p:nvSpPr>
          <p:cNvPr id="6" name="TextBox 5">
            <a:extLst>
              <a:ext uri="{FF2B5EF4-FFF2-40B4-BE49-F238E27FC236}">
                <a16:creationId xmlns:a16="http://schemas.microsoft.com/office/drawing/2014/main" id="{A584A7B7-D47C-7207-B575-5D55B0372351}"/>
              </a:ext>
            </a:extLst>
          </p:cNvPr>
          <p:cNvSpPr txBox="1"/>
          <p:nvPr/>
        </p:nvSpPr>
        <p:spPr bwMode="auto">
          <a:xfrm>
            <a:off x="1852600" y="5318261"/>
            <a:ext cx="3140603" cy="954107"/>
          </a:xfrm>
          <a:prstGeom prst="rect">
            <a:avLst/>
          </a:prstGeom>
          <a:solidFill>
            <a:schemeClr val="bg1"/>
          </a:solidFill>
          <a:ln w="76200">
            <a:solidFill>
              <a:srgbClr val="00CC99"/>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anose="020B0604020202020204" pitchFamily="34" charset="0"/>
              </a:rPr>
              <a:t>Maurice Herlihy</a:t>
            </a:r>
          </a:p>
          <a:p>
            <a:pPr algn="ctr"/>
            <a:r>
              <a:rPr lang="en-US" sz="2800" b="1" dirty="0">
                <a:solidFill>
                  <a:srgbClr val="FFFF00"/>
                </a:solidFill>
                <a:latin typeface="Arial" panose="020B0604020202020204" pitchFamily="34" charset="0"/>
              </a:rPr>
              <a:t>Brown University</a:t>
            </a:r>
          </a:p>
        </p:txBody>
      </p:sp>
    </p:spTree>
    <p:extLst>
      <p:ext uri="{BB962C8B-B14F-4D97-AF65-F5344CB8AC3E}">
        <p14:creationId xmlns:p14="http://schemas.microsoft.com/office/powerpoint/2010/main" val="2751006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DF115-858C-E7BB-5EF0-14B30308818F}"/>
              </a:ext>
            </a:extLst>
          </p:cNvPr>
          <p:cNvSpPr>
            <a:spLocks noGrp="1"/>
          </p:cNvSpPr>
          <p:nvPr>
            <p:ph type="title"/>
          </p:nvPr>
        </p:nvSpPr>
        <p:spPr/>
        <p:txBody>
          <a:bodyPr/>
          <a:lstStyle/>
          <a:p>
            <a:r>
              <a:rPr lang="en-US" dirty="0">
                <a:solidFill>
                  <a:srgbClr val="FFFF00"/>
                </a:solidFill>
              </a:rPr>
              <a:t>Example: Axelar X-C Messaging</a:t>
            </a:r>
          </a:p>
        </p:txBody>
      </p:sp>
      <p:sp>
        <p:nvSpPr>
          <p:cNvPr id="3" name="Slide Number Placeholder 2">
            <a:extLst>
              <a:ext uri="{FF2B5EF4-FFF2-40B4-BE49-F238E27FC236}">
                <a16:creationId xmlns:a16="http://schemas.microsoft.com/office/drawing/2014/main" id="{93BDDB18-7A64-6D34-8502-23BB46E0C799}"/>
              </a:ext>
            </a:extLst>
          </p:cNvPr>
          <p:cNvSpPr>
            <a:spLocks noGrp="1"/>
          </p:cNvSpPr>
          <p:nvPr>
            <p:ph type="sldNum" sz="quarter" idx="11"/>
          </p:nvPr>
        </p:nvSpPr>
        <p:spPr/>
        <p:txBody>
          <a:bodyPr/>
          <a:lstStyle/>
          <a:p>
            <a:pPr>
              <a:defRPr/>
            </a:pPr>
            <a:fld id="{D65C4E5D-DA99-460E-9E68-E8A28959880C}" type="slidenum">
              <a:rPr lang="x-none" smtClean="0"/>
              <a:pPr>
                <a:defRPr/>
              </a:pPr>
              <a:t>10</a:t>
            </a:fld>
            <a:endParaRPr lang="en-US" dirty="0"/>
          </a:p>
        </p:txBody>
      </p:sp>
      <p:sp>
        <p:nvSpPr>
          <p:cNvPr id="8" name="TextBox 7">
            <a:extLst>
              <a:ext uri="{FF2B5EF4-FFF2-40B4-BE49-F238E27FC236}">
                <a16:creationId xmlns:a16="http://schemas.microsoft.com/office/drawing/2014/main" id="{ABE4E41A-71C6-DE48-BA03-C8535FE80CB3}"/>
              </a:ext>
            </a:extLst>
          </p:cNvPr>
          <p:cNvSpPr txBox="1"/>
          <p:nvPr/>
        </p:nvSpPr>
        <p:spPr bwMode="auto">
          <a:xfrm>
            <a:off x="1238956" y="4151030"/>
            <a:ext cx="6022804"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“instant finality” delegated PoS chain</a:t>
            </a:r>
          </a:p>
        </p:txBody>
      </p:sp>
      <p:sp>
        <p:nvSpPr>
          <p:cNvPr id="10" name="TextBox 9">
            <a:extLst>
              <a:ext uri="{FF2B5EF4-FFF2-40B4-BE49-F238E27FC236}">
                <a16:creationId xmlns:a16="http://schemas.microsoft.com/office/drawing/2014/main" id="{012B203F-7749-589A-44D9-D029DEC050AC}"/>
              </a:ext>
            </a:extLst>
          </p:cNvPr>
          <p:cNvSpPr txBox="1"/>
          <p:nvPr/>
        </p:nvSpPr>
        <p:spPr bwMode="auto">
          <a:xfrm>
            <a:off x="1238956" y="4948832"/>
            <a:ext cx="7202036" cy="523220"/>
          </a:xfrm>
          <a:prstGeom prst="rect">
            <a:avLst/>
          </a:prstGeom>
          <a:solidFill>
            <a:schemeClr val="bg1"/>
          </a:solidFill>
          <a:ln w="76200">
            <a:solidFill>
              <a:srgbClr val="0099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All X-C communication through Axelar chain</a:t>
            </a:r>
          </a:p>
        </p:txBody>
      </p:sp>
      <p:sp>
        <p:nvSpPr>
          <p:cNvPr id="11" name="Flowchart: Magnetic Disk 10">
            <a:extLst>
              <a:ext uri="{FF2B5EF4-FFF2-40B4-BE49-F238E27FC236}">
                <a16:creationId xmlns:a16="http://schemas.microsoft.com/office/drawing/2014/main" id="{5F23F510-3324-74E9-912E-57562A041101}"/>
              </a:ext>
            </a:extLst>
          </p:cNvPr>
          <p:cNvSpPr/>
          <p:nvPr/>
        </p:nvSpPr>
        <p:spPr>
          <a:xfrm>
            <a:off x="3921497"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3271863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lowchart: Magnetic Disk 31">
            <a:extLst>
              <a:ext uri="{FF2B5EF4-FFF2-40B4-BE49-F238E27FC236}">
                <a16:creationId xmlns:a16="http://schemas.microsoft.com/office/drawing/2014/main" id="{F7F6A979-8B94-0612-5799-D3180B54D600}"/>
              </a:ext>
            </a:extLst>
          </p:cNvPr>
          <p:cNvSpPr/>
          <p:nvPr/>
        </p:nvSpPr>
        <p:spPr>
          <a:xfrm>
            <a:off x="3921497"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Axelar Validators</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11</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2849480" y="3527353"/>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27" name="TextBox 26">
            <a:extLst>
              <a:ext uri="{FF2B5EF4-FFF2-40B4-BE49-F238E27FC236}">
                <a16:creationId xmlns:a16="http://schemas.microsoft.com/office/drawing/2014/main" id="{4920BCA5-7947-D153-6E43-5C8C7A4B7887}"/>
              </a:ext>
            </a:extLst>
          </p:cNvPr>
          <p:cNvSpPr txBox="1"/>
          <p:nvPr/>
        </p:nvSpPr>
        <p:spPr bwMode="auto">
          <a:xfrm>
            <a:off x="1145087" y="3089303"/>
            <a:ext cx="3623108"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Users elect validators</a:t>
            </a:r>
          </a:p>
        </p:txBody>
      </p:sp>
      <p:sp>
        <p:nvSpPr>
          <p:cNvPr id="28" name="TextBox 27">
            <a:extLst>
              <a:ext uri="{FF2B5EF4-FFF2-40B4-BE49-F238E27FC236}">
                <a16:creationId xmlns:a16="http://schemas.microsoft.com/office/drawing/2014/main" id="{5A97244A-5492-4942-33E2-814710EB8F85}"/>
              </a:ext>
            </a:extLst>
          </p:cNvPr>
          <p:cNvSpPr txBox="1"/>
          <p:nvPr/>
        </p:nvSpPr>
        <p:spPr bwMode="auto">
          <a:xfrm>
            <a:off x="1145087" y="3864053"/>
            <a:ext cx="6698244" cy="523220"/>
          </a:xfrm>
          <a:prstGeom prst="rect">
            <a:avLst/>
          </a:prstGeom>
          <a:solidFill>
            <a:schemeClr val="bg1"/>
          </a:solidFill>
          <a:ln w="76200">
            <a:solidFill>
              <a:srgbClr val="0099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Validators stake bonds for good behavior</a:t>
            </a:r>
          </a:p>
        </p:txBody>
      </p:sp>
      <p:sp>
        <p:nvSpPr>
          <p:cNvPr id="30" name="TextBox 29">
            <a:extLst>
              <a:ext uri="{FF2B5EF4-FFF2-40B4-BE49-F238E27FC236}">
                <a16:creationId xmlns:a16="http://schemas.microsoft.com/office/drawing/2014/main" id="{F7417755-BD8F-1650-A13A-897450212FC5}"/>
              </a:ext>
            </a:extLst>
          </p:cNvPr>
          <p:cNvSpPr txBox="1"/>
          <p:nvPr/>
        </p:nvSpPr>
        <p:spPr bwMode="auto">
          <a:xfrm>
            <a:off x="1145087" y="4638803"/>
            <a:ext cx="4985660"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Re-elected at regular intervals</a:t>
            </a:r>
          </a:p>
        </p:txBody>
      </p:sp>
      <p:sp>
        <p:nvSpPr>
          <p:cNvPr id="31" name="TextBox 30">
            <a:extLst>
              <a:ext uri="{FF2B5EF4-FFF2-40B4-BE49-F238E27FC236}">
                <a16:creationId xmlns:a16="http://schemas.microsoft.com/office/drawing/2014/main" id="{CBF64EBE-22E6-D914-B439-F362A658851B}"/>
              </a:ext>
            </a:extLst>
          </p:cNvPr>
          <p:cNvSpPr txBox="1"/>
          <p:nvPr/>
        </p:nvSpPr>
        <p:spPr bwMode="auto">
          <a:xfrm>
            <a:off x="1145087" y="5413552"/>
            <a:ext cx="4206023"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Vote proportional to bond</a:t>
            </a:r>
          </a:p>
        </p:txBody>
      </p:sp>
    </p:spTree>
    <p:extLst>
      <p:ext uri="{BB962C8B-B14F-4D97-AF65-F5344CB8AC3E}">
        <p14:creationId xmlns:p14="http://schemas.microsoft.com/office/powerpoint/2010/main" val="411871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30" grpId="0" animBg="1"/>
      <p:bldP spid="3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do BFT for Chain </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12</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2849480" y="3527353"/>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7" name="Arrow: Curved Right 6">
            <a:extLst>
              <a:ext uri="{FF2B5EF4-FFF2-40B4-BE49-F238E27FC236}">
                <a16:creationId xmlns:a16="http://schemas.microsoft.com/office/drawing/2014/main" id="{8BC23285-94E9-139E-801E-50DFD441F835}"/>
              </a:ext>
            </a:extLst>
          </p:cNvPr>
          <p:cNvSpPr/>
          <p:nvPr/>
        </p:nvSpPr>
        <p:spPr bwMode="auto">
          <a:xfrm flipV="1">
            <a:off x="1998839" y="2787822"/>
            <a:ext cx="691035" cy="1183520"/>
          </a:xfrm>
          <a:prstGeom prst="curved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8" name="Arrow: Curved Right 7">
            <a:extLst>
              <a:ext uri="{FF2B5EF4-FFF2-40B4-BE49-F238E27FC236}">
                <a16:creationId xmlns:a16="http://schemas.microsoft.com/office/drawing/2014/main" id="{D3CD2F9B-3EF6-1513-599D-A2AEBACBD7AA}"/>
              </a:ext>
            </a:extLst>
          </p:cNvPr>
          <p:cNvSpPr/>
          <p:nvPr/>
        </p:nvSpPr>
        <p:spPr bwMode="auto">
          <a:xfrm flipH="1" flipV="1">
            <a:off x="6283718" y="2748652"/>
            <a:ext cx="691035" cy="1183520"/>
          </a:xfrm>
          <a:prstGeom prst="curved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9" name="Flowchart: Magnetic Disk 8">
            <a:extLst>
              <a:ext uri="{FF2B5EF4-FFF2-40B4-BE49-F238E27FC236}">
                <a16:creationId xmlns:a16="http://schemas.microsoft.com/office/drawing/2014/main" id="{0BD37F5E-0A23-52C0-0FB9-C098917AA676}"/>
              </a:ext>
            </a:extLst>
          </p:cNvPr>
          <p:cNvSpPr/>
          <p:nvPr/>
        </p:nvSpPr>
        <p:spPr>
          <a:xfrm>
            <a:off x="3921497"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150553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lowchart: Magnetic Disk 39">
            <a:extLst>
              <a:ext uri="{FF2B5EF4-FFF2-40B4-BE49-F238E27FC236}">
                <a16:creationId xmlns:a16="http://schemas.microsoft.com/office/drawing/2014/main" id="{40F3AA21-48A3-DCE3-989E-DC6A64A00F10}"/>
              </a:ext>
            </a:extLst>
          </p:cNvPr>
          <p:cNvSpPr/>
          <p:nvPr/>
        </p:nvSpPr>
        <p:spPr>
          <a:xfrm>
            <a:off x="3921497"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do Threshold Sigs</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13</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2849480" y="3527353"/>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7" name="Arrow: Curved Right 6">
            <a:extLst>
              <a:ext uri="{FF2B5EF4-FFF2-40B4-BE49-F238E27FC236}">
                <a16:creationId xmlns:a16="http://schemas.microsoft.com/office/drawing/2014/main" id="{8BC23285-94E9-139E-801E-50DFD441F835}"/>
              </a:ext>
            </a:extLst>
          </p:cNvPr>
          <p:cNvSpPr/>
          <p:nvPr/>
        </p:nvSpPr>
        <p:spPr bwMode="auto">
          <a:xfrm>
            <a:off x="2009641" y="4136490"/>
            <a:ext cx="691035" cy="1183520"/>
          </a:xfrm>
          <a:prstGeom prst="curved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8" name="Arrow: Curved Right 7">
            <a:extLst>
              <a:ext uri="{FF2B5EF4-FFF2-40B4-BE49-F238E27FC236}">
                <a16:creationId xmlns:a16="http://schemas.microsoft.com/office/drawing/2014/main" id="{D3CD2F9B-3EF6-1513-599D-A2AEBACBD7AA}"/>
              </a:ext>
            </a:extLst>
          </p:cNvPr>
          <p:cNvSpPr/>
          <p:nvPr/>
        </p:nvSpPr>
        <p:spPr bwMode="auto">
          <a:xfrm flipH="1">
            <a:off x="6294520" y="4097320"/>
            <a:ext cx="691035" cy="1183520"/>
          </a:xfrm>
          <a:prstGeom prst="curved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739F3E7A-C0B3-5CC0-9B23-205967ED7C9F}"/>
              </a:ext>
            </a:extLst>
          </p:cNvPr>
          <p:cNvGrpSpPr/>
          <p:nvPr/>
        </p:nvGrpSpPr>
        <p:grpSpPr>
          <a:xfrm>
            <a:off x="3141069" y="5356153"/>
            <a:ext cx="2638661" cy="666960"/>
            <a:chOff x="2528888" y="3189784"/>
            <a:chExt cx="2638661" cy="666960"/>
          </a:xfrm>
        </p:grpSpPr>
        <p:cxnSp>
          <p:nvCxnSpPr>
            <p:cNvPr id="10" name="Straight Connector 9">
              <a:extLst>
                <a:ext uri="{FF2B5EF4-FFF2-40B4-BE49-F238E27FC236}">
                  <a16:creationId xmlns:a16="http://schemas.microsoft.com/office/drawing/2014/main" id="{1814A6CE-63D3-C34A-CC71-2973ADA669EF}"/>
                </a:ext>
              </a:extLst>
            </p:cNvPr>
            <p:cNvCxnSpPr>
              <a:cxnSpLocks/>
            </p:cNvCxnSpPr>
            <p:nvPr/>
          </p:nvCxnSpPr>
          <p:spPr bwMode="auto">
            <a:xfrm>
              <a:off x="2528888" y="3228624"/>
              <a:ext cx="797719" cy="0"/>
            </a:xfrm>
            <a:prstGeom prst="line">
              <a:avLst/>
            </a:prstGeom>
            <a:solidFill>
              <a:srgbClr val="FFFFCC"/>
            </a:solidFill>
            <a:ln w="76200" cap="flat" cmpd="sng" algn="ctr">
              <a:solidFill>
                <a:srgbClr val="FFFF00"/>
              </a:solidFill>
              <a:prstDash val="solid"/>
              <a:round/>
              <a:headEnd type="none" w="med" len="med"/>
              <a:tailEnd type="none" w="med" len="med"/>
            </a:ln>
            <a:effectLst/>
          </p:spPr>
        </p:cxnSp>
        <p:cxnSp>
          <p:nvCxnSpPr>
            <p:cNvPr id="11" name="Straight Connector 10">
              <a:extLst>
                <a:ext uri="{FF2B5EF4-FFF2-40B4-BE49-F238E27FC236}">
                  <a16:creationId xmlns:a16="http://schemas.microsoft.com/office/drawing/2014/main" id="{3EB10ABF-9945-AC0A-2A10-0D9A493776BB}"/>
                </a:ext>
              </a:extLst>
            </p:cNvPr>
            <p:cNvCxnSpPr>
              <a:cxnSpLocks/>
            </p:cNvCxnSpPr>
            <p:nvPr/>
          </p:nvCxnSpPr>
          <p:spPr bwMode="auto">
            <a:xfrm>
              <a:off x="2905125" y="3542684"/>
              <a:ext cx="421482" cy="0"/>
            </a:xfrm>
            <a:prstGeom prst="line">
              <a:avLst/>
            </a:prstGeom>
            <a:solidFill>
              <a:srgbClr val="FFFFCC"/>
            </a:solidFill>
            <a:ln w="76200" cap="flat" cmpd="sng" algn="ctr">
              <a:solidFill>
                <a:srgbClr val="FFFF00"/>
              </a:solidFill>
              <a:prstDash val="solid"/>
              <a:round/>
              <a:headEnd type="none" w="med" len="med"/>
              <a:tailEnd type="none" w="med" len="med"/>
            </a:ln>
            <a:effectLst/>
          </p:spPr>
        </p:cxnSp>
        <p:cxnSp>
          <p:nvCxnSpPr>
            <p:cNvPr id="27" name="Straight Connector 26">
              <a:extLst>
                <a:ext uri="{FF2B5EF4-FFF2-40B4-BE49-F238E27FC236}">
                  <a16:creationId xmlns:a16="http://schemas.microsoft.com/office/drawing/2014/main" id="{F5EC861F-5396-57E6-EE2A-7DD95CD84EDE}"/>
                </a:ext>
              </a:extLst>
            </p:cNvPr>
            <p:cNvCxnSpPr>
              <a:cxnSpLocks/>
            </p:cNvCxnSpPr>
            <p:nvPr/>
          </p:nvCxnSpPr>
          <p:spPr bwMode="auto">
            <a:xfrm>
              <a:off x="3086101" y="3856744"/>
              <a:ext cx="240506" cy="0"/>
            </a:xfrm>
            <a:prstGeom prst="line">
              <a:avLst/>
            </a:prstGeom>
            <a:solidFill>
              <a:srgbClr val="FFFFCC"/>
            </a:solidFill>
            <a:ln w="76200" cap="flat" cmpd="sng" algn="ctr">
              <a:solidFill>
                <a:srgbClr val="FFFF00"/>
              </a:solidFill>
              <a:prstDash val="solid"/>
              <a:round/>
              <a:headEnd type="none" w="med" len="med"/>
              <a:tailEnd type="none" w="med" len="med"/>
            </a:ln>
            <a:effectLst/>
          </p:spPr>
        </p:cxnSp>
        <p:grpSp>
          <p:nvGrpSpPr>
            <p:cNvPr id="28" name="Group 27">
              <a:extLst>
                <a:ext uri="{FF2B5EF4-FFF2-40B4-BE49-F238E27FC236}">
                  <a16:creationId xmlns:a16="http://schemas.microsoft.com/office/drawing/2014/main" id="{24DB758D-DA5E-FFDB-D3E2-E598A24BBC45}"/>
                </a:ext>
              </a:extLst>
            </p:cNvPr>
            <p:cNvGrpSpPr/>
            <p:nvPr/>
          </p:nvGrpSpPr>
          <p:grpSpPr>
            <a:xfrm>
              <a:off x="3414946" y="3189784"/>
              <a:ext cx="1752603" cy="629405"/>
              <a:chOff x="3414946" y="3189784"/>
              <a:chExt cx="1752603" cy="629405"/>
            </a:xfrm>
          </p:grpSpPr>
          <p:sp>
            <p:nvSpPr>
              <p:cNvPr id="29" name="Freeform 20">
                <a:extLst>
                  <a:ext uri="{FF2B5EF4-FFF2-40B4-BE49-F238E27FC236}">
                    <a16:creationId xmlns:a16="http://schemas.microsoft.com/office/drawing/2014/main" id="{6FBB655E-A350-C72B-63D9-F62EC530BCF0}"/>
                  </a:ext>
                </a:extLst>
              </p:cNvPr>
              <p:cNvSpPr>
                <a:spLocks/>
              </p:cNvSpPr>
              <p:nvPr/>
            </p:nvSpPr>
            <p:spPr bwMode="auto">
              <a:xfrm>
                <a:off x="4484924" y="3189784"/>
                <a:ext cx="682625" cy="382134"/>
              </a:xfrm>
              <a:custGeom>
                <a:avLst/>
                <a:gdLst>
                  <a:gd name="T0" fmla="*/ 86 w 348"/>
                  <a:gd name="T1" fmla="*/ 211 h 228"/>
                  <a:gd name="T2" fmla="*/ 439 w 348"/>
                  <a:gd name="T3" fmla="*/ 0 h 228"/>
                  <a:gd name="T4" fmla="*/ 1238 w 348"/>
                  <a:gd name="T5" fmla="*/ 538 h 228"/>
                  <a:gd name="T6" fmla="*/ 759 w 348"/>
                  <a:gd name="T7" fmla="*/ 310 h 228"/>
                  <a:gd name="T8" fmla="*/ 961 w 348"/>
                  <a:gd name="T9" fmla="*/ 480 h 228"/>
                  <a:gd name="T10" fmla="*/ 513 w 348"/>
                  <a:gd name="T11" fmla="*/ 296 h 228"/>
                  <a:gd name="T12" fmla="*/ 802 w 348"/>
                  <a:gd name="T13" fmla="*/ 451 h 228"/>
                  <a:gd name="T14" fmla="*/ 0 w 348"/>
                  <a:gd name="T15" fmla="*/ 262 h 228"/>
                  <a:gd name="T16" fmla="*/ 86 w 348"/>
                  <a:gd name="T17" fmla="*/ 211 h 2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48"/>
                  <a:gd name="T28" fmla="*/ 0 h 228"/>
                  <a:gd name="T29" fmla="*/ 348 w 348"/>
                  <a:gd name="T30" fmla="*/ 228 h 22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48" h="228">
                    <a:moveTo>
                      <a:pt x="24" y="90"/>
                    </a:moveTo>
                    <a:lnTo>
                      <a:pt x="123" y="0"/>
                    </a:lnTo>
                    <a:lnTo>
                      <a:pt x="348" y="228"/>
                    </a:lnTo>
                    <a:lnTo>
                      <a:pt x="213" y="132"/>
                    </a:lnTo>
                    <a:lnTo>
                      <a:pt x="270" y="204"/>
                    </a:lnTo>
                    <a:lnTo>
                      <a:pt x="144" y="126"/>
                    </a:lnTo>
                    <a:lnTo>
                      <a:pt x="225" y="192"/>
                    </a:lnTo>
                    <a:lnTo>
                      <a:pt x="0" y="111"/>
                    </a:lnTo>
                    <a:lnTo>
                      <a:pt x="24" y="90"/>
                    </a:lnTo>
                    <a:close/>
                  </a:path>
                </a:pathLst>
              </a:custGeom>
              <a:noFill/>
              <a:ln w="38100">
                <a:solidFill>
                  <a:srgbClr val="FFFF00"/>
                </a:solidFill>
                <a:round/>
                <a:headEnd/>
                <a:tailEnd/>
              </a:ln>
            </p:spPr>
            <p:txBody>
              <a:bodyPr wrap="none" anchor="ctr"/>
              <a:lstStyle/>
              <a:p>
                <a:endParaRPr lang="en-US" dirty="0">
                  <a:latin typeface="Arial" pitchFamily="34" charset="0"/>
                </a:endParaRPr>
              </a:p>
            </p:txBody>
          </p:sp>
          <p:sp>
            <p:nvSpPr>
              <p:cNvPr id="30" name="Freeform 21">
                <a:extLst>
                  <a:ext uri="{FF2B5EF4-FFF2-40B4-BE49-F238E27FC236}">
                    <a16:creationId xmlns:a16="http://schemas.microsoft.com/office/drawing/2014/main" id="{264DAF4A-755A-AB31-6D72-3FD70E9DCA2B}"/>
                  </a:ext>
                </a:extLst>
              </p:cNvPr>
              <p:cNvSpPr>
                <a:spLocks/>
              </p:cNvSpPr>
              <p:nvPr/>
            </p:nvSpPr>
            <p:spPr bwMode="auto">
              <a:xfrm>
                <a:off x="3414946" y="3189784"/>
                <a:ext cx="682625" cy="387946"/>
              </a:xfrm>
              <a:custGeom>
                <a:avLst/>
                <a:gdLst>
                  <a:gd name="T0" fmla="*/ 1145 w 348"/>
                  <a:gd name="T1" fmla="*/ 208 h 231"/>
                  <a:gd name="T2" fmla="*/ 802 w 348"/>
                  <a:gd name="T3" fmla="*/ 0 h 231"/>
                  <a:gd name="T4" fmla="*/ 0 w 348"/>
                  <a:gd name="T5" fmla="*/ 551 h 231"/>
                  <a:gd name="T6" fmla="*/ 534 w 348"/>
                  <a:gd name="T7" fmla="*/ 320 h 231"/>
                  <a:gd name="T8" fmla="*/ 278 w 348"/>
                  <a:gd name="T9" fmla="*/ 494 h 231"/>
                  <a:gd name="T10" fmla="*/ 759 w 348"/>
                  <a:gd name="T11" fmla="*/ 317 h 231"/>
                  <a:gd name="T12" fmla="*/ 493 w 348"/>
                  <a:gd name="T13" fmla="*/ 473 h 231"/>
                  <a:gd name="T14" fmla="*/ 1238 w 348"/>
                  <a:gd name="T15" fmla="*/ 274 h 231"/>
                  <a:gd name="T16" fmla="*/ 1145 w 348"/>
                  <a:gd name="T17" fmla="*/ 208 h 2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48"/>
                  <a:gd name="T28" fmla="*/ 0 h 231"/>
                  <a:gd name="T29" fmla="*/ 348 w 348"/>
                  <a:gd name="T30" fmla="*/ 231 h 2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48" h="231">
                    <a:moveTo>
                      <a:pt x="321" y="87"/>
                    </a:moveTo>
                    <a:lnTo>
                      <a:pt x="225" y="0"/>
                    </a:lnTo>
                    <a:lnTo>
                      <a:pt x="0" y="231"/>
                    </a:lnTo>
                    <a:lnTo>
                      <a:pt x="150" y="135"/>
                    </a:lnTo>
                    <a:lnTo>
                      <a:pt x="78" y="207"/>
                    </a:lnTo>
                    <a:lnTo>
                      <a:pt x="213" y="132"/>
                    </a:lnTo>
                    <a:lnTo>
                      <a:pt x="138" y="198"/>
                    </a:lnTo>
                    <a:lnTo>
                      <a:pt x="348" y="114"/>
                    </a:lnTo>
                    <a:lnTo>
                      <a:pt x="321" y="87"/>
                    </a:lnTo>
                    <a:close/>
                  </a:path>
                </a:pathLst>
              </a:custGeom>
              <a:noFill/>
              <a:ln w="38100">
                <a:solidFill>
                  <a:srgbClr val="FFFF00"/>
                </a:solidFill>
                <a:round/>
                <a:headEnd/>
                <a:tailEnd/>
              </a:ln>
            </p:spPr>
            <p:txBody>
              <a:bodyPr wrap="none" anchor="ctr"/>
              <a:lstStyle/>
              <a:p>
                <a:endParaRPr lang="en-US" dirty="0">
                  <a:latin typeface="Arial" pitchFamily="34" charset="0"/>
                </a:endParaRPr>
              </a:p>
            </p:txBody>
          </p:sp>
          <p:sp>
            <p:nvSpPr>
              <p:cNvPr id="31" name="Rectangle 23">
                <a:extLst>
                  <a:ext uri="{FF2B5EF4-FFF2-40B4-BE49-F238E27FC236}">
                    <a16:creationId xmlns:a16="http://schemas.microsoft.com/office/drawing/2014/main" id="{31B9CF6F-C2B6-04D4-5820-6E15C7949467}"/>
                  </a:ext>
                </a:extLst>
              </p:cNvPr>
              <p:cNvSpPr>
                <a:spLocks noChangeArrowheads="1"/>
              </p:cNvSpPr>
              <p:nvPr/>
            </p:nvSpPr>
            <p:spPr bwMode="auto">
              <a:xfrm>
                <a:off x="3899337" y="3283965"/>
                <a:ext cx="753732" cy="535224"/>
              </a:xfrm>
              <a:prstGeom prst="rect">
                <a:avLst/>
              </a:prstGeom>
              <a:solidFill>
                <a:schemeClr val="bg1"/>
              </a:solidFill>
              <a:ln w="38100">
                <a:solidFill>
                  <a:srgbClr val="FFFF00"/>
                </a:solidFill>
                <a:miter lim="800000"/>
                <a:headEnd/>
                <a:tailEnd/>
              </a:ln>
            </p:spPr>
            <p:txBody>
              <a:bodyPr wrap="none" anchor="ctr">
                <a:spAutoFit/>
              </a:bodyPr>
              <a:lstStyle/>
              <a:p>
                <a:pPr algn="l">
                  <a:spcBef>
                    <a:spcPct val="0"/>
                  </a:spcBef>
                </a:pPr>
                <a:r>
                  <a:rPr lang="en-US" sz="3200" dirty="0">
                    <a:solidFill>
                      <a:srgbClr val="FFFF00"/>
                    </a:solidFill>
                    <a:latin typeface="Arial" pitchFamily="34" charset="0"/>
                  </a:rPr>
                  <a:t>     </a:t>
                </a:r>
              </a:p>
            </p:txBody>
          </p:sp>
          <p:cxnSp>
            <p:nvCxnSpPr>
              <p:cNvPr id="32" name="Straight Connector 31">
                <a:extLst>
                  <a:ext uri="{FF2B5EF4-FFF2-40B4-BE49-F238E27FC236}">
                    <a16:creationId xmlns:a16="http://schemas.microsoft.com/office/drawing/2014/main" id="{4297858E-5AF1-F8A1-74CB-C8763923AD13}"/>
                  </a:ext>
                </a:extLst>
              </p:cNvPr>
              <p:cNvCxnSpPr>
                <a:cxnSpLocks/>
              </p:cNvCxnSpPr>
              <p:nvPr/>
            </p:nvCxnSpPr>
            <p:spPr bwMode="auto">
              <a:xfrm flipV="1">
                <a:off x="4252959" y="3292684"/>
                <a:ext cx="477742" cy="264287"/>
              </a:xfrm>
              <a:prstGeom prst="line">
                <a:avLst/>
              </a:prstGeom>
              <a:solidFill>
                <a:srgbClr val="FFFFCC"/>
              </a:solidFill>
              <a:ln w="38100" cap="flat" cmpd="sng" algn="ctr">
                <a:solidFill>
                  <a:srgbClr val="FFFF00"/>
                </a:solidFill>
                <a:prstDash val="solid"/>
                <a:round/>
                <a:headEnd type="none" w="med" len="med"/>
                <a:tailEnd type="none" w="med" len="med"/>
              </a:ln>
              <a:effectLst/>
            </p:spPr>
          </p:cxnSp>
          <p:cxnSp>
            <p:nvCxnSpPr>
              <p:cNvPr id="33" name="Straight Connector 32">
                <a:extLst>
                  <a:ext uri="{FF2B5EF4-FFF2-40B4-BE49-F238E27FC236}">
                    <a16:creationId xmlns:a16="http://schemas.microsoft.com/office/drawing/2014/main" id="{5F4625EF-5C80-AC94-DE18-C8F40D760B38}"/>
                  </a:ext>
                </a:extLst>
              </p:cNvPr>
              <p:cNvCxnSpPr>
                <a:cxnSpLocks/>
              </p:cNvCxnSpPr>
              <p:nvPr/>
            </p:nvCxnSpPr>
            <p:spPr bwMode="auto">
              <a:xfrm>
                <a:off x="3936112" y="3328988"/>
                <a:ext cx="378709" cy="227505"/>
              </a:xfrm>
              <a:prstGeom prst="line">
                <a:avLst/>
              </a:prstGeom>
              <a:solidFill>
                <a:srgbClr val="FFFFCC"/>
              </a:solidFill>
              <a:ln w="38100" cap="flat" cmpd="sng" algn="ctr">
                <a:solidFill>
                  <a:srgbClr val="FFFF00"/>
                </a:solidFill>
                <a:prstDash val="solid"/>
                <a:round/>
                <a:headEnd type="none" w="med" len="med"/>
                <a:tailEnd type="none" w="med" len="med"/>
              </a:ln>
              <a:effectLst/>
            </p:spPr>
          </p:cxnSp>
        </p:grpSp>
      </p:grpSp>
      <p:pic>
        <p:nvPicPr>
          <p:cNvPr id="34" name="Picture 33" descr="Green Check Marks - Clipart library">
            <a:extLst>
              <a:ext uri="{FF2B5EF4-FFF2-40B4-BE49-F238E27FC236}">
                <a16:creationId xmlns:a16="http://schemas.microsoft.com/office/drawing/2014/main" id="{1F4D14D3-6C37-8E20-BC39-FAC9E574D68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21352" y="5495357"/>
            <a:ext cx="694809" cy="622719"/>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10C131AD-5539-9E92-B5A3-D9D0AF1981A9}"/>
              </a:ext>
            </a:extLst>
          </p:cNvPr>
          <p:cNvSpPr txBox="1"/>
          <p:nvPr/>
        </p:nvSpPr>
        <p:spPr bwMode="auto">
          <a:xfrm>
            <a:off x="822876" y="2909710"/>
            <a:ext cx="3546164"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(90% recommended)</a:t>
            </a:r>
          </a:p>
        </p:txBody>
      </p:sp>
      <p:sp>
        <p:nvSpPr>
          <p:cNvPr id="36" name="TextBox 35">
            <a:extLst>
              <a:ext uri="{FF2B5EF4-FFF2-40B4-BE49-F238E27FC236}">
                <a16:creationId xmlns:a16="http://schemas.microsoft.com/office/drawing/2014/main" id="{FFA3F897-2D67-48E6-52DE-DA9CCA6F2424}"/>
              </a:ext>
            </a:extLst>
          </p:cNvPr>
          <p:cNvSpPr txBox="1"/>
          <p:nvPr/>
        </p:nvSpPr>
        <p:spPr bwMode="auto">
          <a:xfrm>
            <a:off x="822876" y="3668418"/>
            <a:ext cx="4485523"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Generate: about 10 rounds</a:t>
            </a:r>
          </a:p>
        </p:txBody>
      </p:sp>
      <p:sp>
        <p:nvSpPr>
          <p:cNvPr id="37" name="TextBox 36">
            <a:extLst>
              <a:ext uri="{FF2B5EF4-FFF2-40B4-BE49-F238E27FC236}">
                <a16:creationId xmlns:a16="http://schemas.microsoft.com/office/drawing/2014/main" id="{6C36A1C3-E30D-D63A-218B-00543D4D6541}"/>
              </a:ext>
            </a:extLst>
          </p:cNvPr>
          <p:cNvSpPr txBox="1"/>
          <p:nvPr/>
        </p:nvSpPr>
        <p:spPr bwMode="auto">
          <a:xfrm>
            <a:off x="822876" y="4427126"/>
            <a:ext cx="3802644" cy="523220"/>
          </a:xfrm>
          <a:prstGeom prst="rect">
            <a:avLst/>
          </a:prstGeom>
          <a:solidFill>
            <a:schemeClr val="bg1"/>
          </a:solidFill>
          <a:ln w="76200">
            <a:solidFill>
              <a:srgbClr val="FF0066"/>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Check: &lt;&lt; O(#signers)</a:t>
            </a:r>
          </a:p>
        </p:txBody>
      </p:sp>
      <p:sp>
        <p:nvSpPr>
          <p:cNvPr id="38" name="TextBox 37">
            <a:extLst>
              <a:ext uri="{FF2B5EF4-FFF2-40B4-BE49-F238E27FC236}">
                <a16:creationId xmlns:a16="http://schemas.microsoft.com/office/drawing/2014/main" id="{97314A49-F5D7-15B7-D36F-4F80A696A152}"/>
              </a:ext>
            </a:extLst>
          </p:cNvPr>
          <p:cNvSpPr txBox="1"/>
          <p:nvPr/>
        </p:nvSpPr>
        <p:spPr bwMode="auto">
          <a:xfrm>
            <a:off x="822876" y="2151002"/>
            <a:ext cx="6601487" cy="523220"/>
          </a:xfrm>
          <a:prstGeom prst="rect">
            <a:avLst/>
          </a:prstGeom>
          <a:solidFill>
            <a:schemeClr val="bg1"/>
          </a:solidFill>
          <a:ln w="76200">
            <a:solidFill>
              <a:srgbClr val="0099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Percent of validators construct signature</a:t>
            </a:r>
          </a:p>
        </p:txBody>
      </p:sp>
      <p:sp>
        <p:nvSpPr>
          <p:cNvPr id="39" name="TextBox 38">
            <a:extLst>
              <a:ext uri="{FF2B5EF4-FFF2-40B4-BE49-F238E27FC236}">
                <a16:creationId xmlns:a16="http://schemas.microsoft.com/office/drawing/2014/main" id="{85CE8FE2-5309-BE79-BF73-133AF181C29E}"/>
              </a:ext>
            </a:extLst>
          </p:cNvPr>
          <p:cNvSpPr txBox="1"/>
          <p:nvPr/>
        </p:nvSpPr>
        <p:spPr bwMode="auto">
          <a:xfrm>
            <a:off x="822876" y="5185833"/>
            <a:ext cx="5982728" cy="523220"/>
          </a:xfrm>
          <a:prstGeom prst="rect">
            <a:avLst/>
          </a:prstGeom>
          <a:solidFill>
            <a:schemeClr val="bg1"/>
          </a:solid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Sigs checked by participating chains</a:t>
            </a:r>
          </a:p>
        </p:txBody>
      </p:sp>
    </p:spTree>
    <p:extLst>
      <p:ext uri="{BB962C8B-B14F-4D97-AF65-F5344CB8AC3E}">
        <p14:creationId xmlns:p14="http://schemas.microsoft.com/office/powerpoint/2010/main" val="1656292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Snoop on Other Chains via Light Clients</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14</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2849480" y="3527353"/>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3938763" y="5534235"/>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Other chain</a:t>
            </a:r>
          </a:p>
        </p:txBody>
      </p:sp>
      <p:grpSp>
        <p:nvGrpSpPr>
          <p:cNvPr id="51" name="Group 50">
            <a:extLst>
              <a:ext uri="{FF2B5EF4-FFF2-40B4-BE49-F238E27FC236}">
                <a16:creationId xmlns:a16="http://schemas.microsoft.com/office/drawing/2014/main" id="{7D06D7F3-D95A-5A1B-1621-142E32CDF72C}"/>
              </a:ext>
            </a:extLst>
          </p:cNvPr>
          <p:cNvGrpSpPr/>
          <p:nvPr/>
        </p:nvGrpSpPr>
        <p:grpSpPr>
          <a:xfrm>
            <a:off x="2733796" y="4330498"/>
            <a:ext cx="1159306" cy="946389"/>
            <a:chOff x="3521904" y="4900067"/>
            <a:chExt cx="1159306" cy="946389"/>
          </a:xfrm>
        </p:grpSpPr>
        <p:sp>
          <p:nvSpPr>
            <p:cNvPr id="46" name="Flowchart: Magnetic Disk 45">
              <a:extLst>
                <a:ext uri="{FF2B5EF4-FFF2-40B4-BE49-F238E27FC236}">
                  <a16:creationId xmlns:a16="http://schemas.microsoft.com/office/drawing/2014/main" id="{D6F069E2-E80B-CD9A-BE1C-0D2E8B194FFA}"/>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47" name="Flowchart: Magnetic Disk 46">
              <a:extLst>
                <a:ext uri="{FF2B5EF4-FFF2-40B4-BE49-F238E27FC236}">
                  <a16:creationId xmlns:a16="http://schemas.microsoft.com/office/drawing/2014/main" id="{00B6D661-B73E-C4C9-09EA-BFF37A6C0648}"/>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48" name="Flowchart: Magnetic Disk 47">
              <a:extLst>
                <a:ext uri="{FF2B5EF4-FFF2-40B4-BE49-F238E27FC236}">
                  <a16:creationId xmlns:a16="http://schemas.microsoft.com/office/drawing/2014/main" id="{5D46FF82-A11E-F1E5-FDAC-D7DEAC51F067}"/>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49" name="Flowchart: Magnetic Disk 48">
              <a:extLst>
                <a:ext uri="{FF2B5EF4-FFF2-40B4-BE49-F238E27FC236}">
                  <a16:creationId xmlns:a16="http://schemas.microsoft.com/office/drawing/2014/main" id="{E513353B-2D02-8576-AD84-770F4BFCABC3}"/>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0" name="Flowchart: Magnetic Disk 49">
              <a:extLst>
                <a:ext uri="{FF2B5EF4-FFF2-40B4-BE49-F238E27FC236}">
                  <a16:creationId xmlns:a16="http://schemas.microsoft.com/office/drawing/2014/main" id="{D4449663-7F85-8B9A-B8DC-79E7B7C5EF84}"/>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52" name="Group 51">
            <a:extLst>
              <a:ext uri="{FF2B5EF4-FFF2-40B4-BE49-F238E27FC236}">
                <a16:creationId xmlns:a16="http://schemas.microsoft.com/office/drawing/2014/main" id="{23D60259-D197-02E4-F327-92D0FE49D61D}"/>
              </a:ext>
            </a:extLst>
          </p:cNvPr>
          <p:cNvGrpSpPr/>
          <p:nvPr/>
        </p:nvGrpSpPr>
        <p:grpSpPr>
          <a:xfrm>
            <a:off x="3534116" y="4203041"/>
            <a:ext cx="1159306" cy="946389"/>
            <a:chOff x="3521904" y="4900067"/>
            <a:chExt cx="1159306" cy="946389"/>
          </a:xfrm>
        </p:grpSpPr>
        <p:sp>
          <p:nvSpPr>
            <p:cNvPr id="53" name="Flowchart: Magnetic Disk 52">
              <a:extLst>
                <a:ext uri="{FF2B5EF4-FFF2-40B4-BE49-F238E27FC236}">
                  <a16:creationId xmlns:a16="http://schemas.microsoft.com/office/drawing/2014/main" id="{AA5D1CF3-CBFA-AE5C-7984-7BBD3F60A7A0}"/>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4" name="Flowchart: Magnetic Disk 53">
              <a:extLst>
                <a:ext uri="{FF2B5EF4-FFF2-40B4-BE49-F238E27FC236}">
                  <a16:creationId xmlns:a16="http://schemas.microsoft.com/office/drawing/2014/main" id="{30BE3D09-868C-4BE2-B3BD-2324A8DDB750}"/>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5" name="Flowchart: Magnetic Disk 54">
              <a:extLst>
                <a:ext uri="{FF2B5EF4-FFF2-40B4-BE49-F238E27FC236}">
                  <a16:creationId xmlns:a16="http://schemas.microsoft.com/office/drawing/2014/main" id="{9B44FBF7-A6E0-5255-6D77-5B2AF2EFFD21}"/>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6" name="Flowchart: Magnetic Disk 55">
              <a:extLst>
                <a:ext uri="{FF2B5EF4-FFF2-40B4-BE49-F238E27FC236}">
                  <a16:creationId xmlns:a16="http://schemas.microsoft.com/office/drawing/2014/main" id="{DDC1B68B-37F6-8A35-B844-FFE2CD634193}"/>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7" name="Flowchart: Magnetic Disk 56">
              <a:extLst>
                <a:ext uri="{FF2B5EF4-FFF2-40B4-BE49-F238E27FC236}">
                  <a16:creationId xmlns:a16="http://schemas.microsoft.com/office/drawing/2014/main" id="{1A3F85D1-FB67-E9F7-6842-63227F7CF36A}"/>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58" name="Group 57">
            <a:extLst>
              <a:ext uri="{FF2B5EF4-FFF2-40B4-BE49-F238E27FC236}">
                <a16:creationId xmlns:a16="http://schemas.microsoft.com/office/drawing/2014/main" id="{CA4FBFF2-3155-9864-5787-2804E01ED3B1}"/>
              </a:ext>
            </a:extLst>
          </p:cNvPr>
          <p:cNvGrpSpPr/>
          <p:nvPr/>
        </p:nvGrpSpPr>
        <p:grpSpPr>
          <a:xfrm>
            <a:off x="4334436" y="4075584"/>
            <a:ext cx="1159306" cy="946389"/>
            <a:chOff x="3521904" y="4900067"/>
            <a:chExt cx="1159306" cy="946389"/>
          </a:xfrm>
        </p:grpSpPr>
        <p:sp>
          <p:nvSpPr>
            <p:cNvPr id="59" name="Flowchart: Magnetic Disk 58">
              <a:extLst>
                <a:ext uri="{FF2B5EF4-FFF2-40B4-BE49-F238E27FC236}">
                  <a16:creationId xmlns:a16="http://schemas.microsoft.com/office/drawing/2014/main" id="{92A52E1E-5EB8-B783-58C2-03BE0EB4A371}"/>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0" name="Flowchart: Magnetic Disk 59">
              <a:extLst>
                <a:ext uri="{FF2B5EF4-FFF2-40B4-BE49-F238E27FC236}">
                  <a16:creationId xmlns:a16="http://schemas.microsoft.com/office/drawing/2014/main" id="{01FFC7CF-A409-7214-AB26-F212ACCC7D66}"/>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1" name="Flowchart: Magnetic Disk 60">
              <a:extLst>
                <a:ext uri="{FF2B5EF4-FFF2-40B4-BE49-F238E27FC236}">
                  <a16:creationId xmlns:a16="http://schemas.microsoft.com/office/drawing/2014/main" id="{7EB56AEA-3A5F-FAF2-E98C-46EC74D2BD5D}"/>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2" name="Flowchart: Magnetic Disk 61">
              <a:extLst>
                <a:ext uri="{FF2B5EF4-FFF2-40B4-BE49-F238E27FC236}">
                  <a16:creationId xmlns:a16="http://schemas.microsoft.com/office/drawing/2014/main" id="{82628130-5099-C704-C906-539489930C18}"/>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3" name="Flowchart: Magnetic Disk 62">
              <a:extLst>
                <a:ext uri="{FF2B5EF4-FFF2-40B4-BE49-F238E27FC236}">
                  <a16:creationId xmlns:a16="http://schemas.microsoft.com/office/drawing/2014/main" id="{0741CF2D-8081-8EEA-D826-010AD85B3BC7}"/>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64" name="Group 63">
            <a:extLst>
              <a:ext uri="{FF2B5EF4-FFF2-40B4-BE49-F238E27FC236}">
                <a16:creationId xmlns:a16="http://schemas.microsoft.com/office/drawing/2014/main" id="{A55EA817-0702-A41F-B49C-2D74B9C2C97E}"/>
              </a:ext>
            </a:extLst>
          </p:cNvPr>
          <p:cNvGrpSpPr/>
          <p:nvPr/>
        </p:nvGrpSpPr>
        <p:grpSpPr>
          <a:xfrm>
            <a:off x="5134756" y="3948127"/>
            <a:ext cx="1159306" cy="946389"/>
            <a:chOff x="3521904" y="4900067"/>
            <a:chExt cx="1159306" cy="946389"/>
          </a:xfrm>
        </p:grpSpPr>
        <p:sp>
          <p:nvSpPr>
            <p:cNvPr id="65" name="Flowchart: Magnetic Disk 64">
              <a:extLst>
                <a:ext uri="{FF2B5EF4-FFF2-40B4-BE49-F238E27FC236}">
                  <a16:creationId xmlns:a16="http://schemas.microsoft.com/office/drawing/2014/main" id="{42108498-F4C5-0665-3DFE-94FF54190729}"/>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6" name="Flowchart: Magnetic Disk 65">
              <a:extLst>
                <a:ext uri="{FF2B5EF4-FFF2-40B4-BE49-F238E27FC236}">
                  <a16:creationId xmlns:a16="http://schemas.microsoft.com/office/drawing/2014/main" id="{7FECC486-0062-8393-AABA-6FE483A0CE03}"/>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7" name="Flowchart: Magnetic Disk 66">
              <a:extLst>
                <a:ext uri="{FF2B5EF4-FFF2-40B4-BE49-F238E27FC236}">
                  <a16:creationId xmlns:a16="http://schemas.microsoft.com/office/drawing/2014/main" id="{9BF08AE8-E3B2-DB9B-44D8-6DE7DD04B977}"/>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8" name="Flowchart: Magnetic Disk 67">
              <a:extLst>
                <a:ext uri="{FF2B5EF4-FFF2-40B4-BE49-F238E27FC236}">
                  <a16:creationId xmlns:a16="http://schemas.microsoft.com/office/drawing/2014/main" id="{351AD102-9195-1E11-8A23-1A6D5153874E}"/>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9" name="Flowchart: Magnetic Disk 68">
              <a:extLst>
                <a:ext uri="{FF2B5EF4-FFF2-40B4-BE49-F238E27FC236}">
                  <a16:creationId xmlns:a16="http://schemas.microsoft.com/office/drawing/2014/main" id="{3136A7A8-D6EA-AEBF-5B66-FE50800327E3}"/>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71" name="Flowchart: Magnetic Disk 70">
            <a:extLst>
              <a:ext uri="{FF2B5EF4-FFF2-40B4-BE49-F238E27FC236}">
                <a16:creationId xmlns:a16="http://schemas.microsoft.com/office/drawing/2014/main" id="{6AB69DC4-9366-4E3C-00F1-0CC4ED5307B5}"/>
              </a:ext>
            </a:extLst>
          </p:cNvPr>
          <p:cNvSpPr/>
          <p:nvPr/>
        </p:nvSpPr>
        <p:spPr>
          <a:xfrm>
            <a:off x="3921497"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915328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B6942-ECB6-7192-7D2C-7605CA58854A}"/>
              </a:ext>
            </a:extLst>
          </p:cNvPr>
          <p:cNvSpPr>
            <a:spLocks noGrp="1"/>
          </p:cNvSpPr>
          <p:nvPr>
            <p:ph type="title"/>
          </p:nvPr>
        </p:nvSpPr>
        <p:spPr>
          <a:xfrm>
            <a:off x="685800" y="2857500"/>
            <a:ext cx="7772400" cy="1143000"/>
          </a:xfrm>
        </p:spPr>
        <p:txBody>
          <a:bodyPr/>
          <a:lstStyle/>
          <a:p>
            <a:r>
              <a:rPr lang="en-US" dirty="0">
                <a:solidFill>
                  <a:srgbClr val="FFFF00"/>
                </a:solidFill>
              </a:rPr>
              <a:t>Cross-Chain Query</a:t>
            </a:r>
          </a:p>
        </p:txBody>
      </p:sp>
      <p:sp>
        <p:nvSpPr>
          <p:cNvPr id="3" name="Slide Number Placeholder 2">
            <a:extLst>
              <a:ext uri="{FF2B5EF4-FFF2-40B4-BE49-F238E27FC236}">
                <a16:creationId xmlns:a16="http://schemas.microsoft.com/office/drawing/2014/main" id="{BE9A32BE-3596-C884-26AE-FB8532CE74E2}"/>
              </a:ext>
            </a:extLst>
          </p:cNvPr>
          <p:cNvSpPr>
            <a:spLocks noGrp="1"/>
          </p:cNvSpPr>
          <p:nvPr>
            <p:ph type="sldNum" sz="quarter" idx="11"/>
          </p:nvPr>
        </p:nvSpPr>
        <p:spPr/>
        <p:txBody>
          <a:bodyPr/>
          <a:lstStyle/>
          <a:p>
            <a:pPr>
              <a:defRPr/>
            </a:pPr>
            <a:fld id="{D65C4E5D-DA99-460E-9E68-E8A28959880C}" type="slidenum">
              <a:rPr lang="x-none" smtClean="0"/>
              <a:pPr>
                <a:defRPr/>
              </a:pPr>
              <a:t>15</a:t>
            </a:fld>
            <a:endParaRPr lang="en-US" dirty="0"/>
          </a:p>
        </p:txBody>
      </p:sp>
    </p:spTree>
    <p:extLst>
      <p:ext uri="{BB962C8B-B14F-4D97-AF65-F5344CB8AC3E}">
        <p14:creationId xmlns:p14="http://schemas.microsoft.com/office/powerpoint/2010/main" val="23985279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X-C Query is Posted</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16</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sp>
        <p:nvSpPr>
          <p:cNvPr id="54" name="Flowchart: Magnetic Disk 53">
            <a:extLst>
              <a:ext uri="{FF2B5EF4-FFF2-40B4-BE49-F238E27FC236}">
                <a16:creationId xmlns:a16="http://schemas.microsoft.com/office/drawing/2014/main" id="{9C1B9817-593A-0EBF-D4BD-44CAB1E6F850}"/>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30054184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Notice Query</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17</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grpSp>
        <p:nvGrpSpPr>
          <p:cNvPr id="36" name="Group 35">
            <a:extLst>
              <a:ext uri="{FF2B5EF4-FFF2-40B4-BE49-F238E27FC236}">
                <a16:creationId xmlns:a16="http://schemas.microsoft.com/office/drawing/2014/main" id="{93F2F2B6-257D-2B0E-8B9F-8248811A9BC7}"/>
              </a:ext>
            </a:extLst>
          </p:cNvPr>
          <p:cNvGrpSpPr/>
          <p:nvPr/>
        </p:nvGrpSpPr>
        <p:grpSpPr>
          <a:xfrm>
            <a:off x="6324660" y="1430230"/>
            <a:ext cx="1834430" cy="1036082"/>
            <a:chOff x="5181374" y="1718797"/>
            <a:chExt cx="1834430" cy="1036082"/>
          </a:xfrm>
        </p:grpSpPr>
        <p:sp>
          <p:nvSpPr>
            <p:cNvPr id="28" name="Rounded Rectangular Callout 16">
              <a:extLst>
                <a:ext uri="{FF2B5EF4-FFF2-40B4-BE49-F238E27FC236}">
                  <a16:creationId xmlns:a16="http://schemas.microsoft.com/office/drawing/2014/main" id="{9FEB0D17-81FD-B7E1-85CD-258F220274E6}"/>
                </a:ext>
              </a:extLst>
            </p:cNvPr>
            <p:cNvSpPr/>
            <p:nvPr/>
          </p:nvSpPr>
          <p:spPr bwMode="auto">
            <a:xfrm>
              <a:off x="5181374" y="17187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29" name="Rounded Rectangular Callout 16">
              <a:extLst>
                <a:ext uri="{FF2B5EF4-FFF2-40B4-BE49-F238E27FC236}">
                  <a16:creationId xmlns:a16="http://schemas.microsoft.com/office/drawing/2014/main" id="{D1077D0E-0DCF-506A-21B1-77E5F4E159D2}"/>
                </a:ext>
              </a:extLst>
            </p:cNvPr>
            <p:cNvSpPr/>
            <p:nvPr/>
          </p:nvSpPr>
          <p:spPr bwMode="auto">
            <a:xfrm>
              <a:off x="5333774" y="18711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30" name="Rounded Rectangular Callout 16">
              <a:extLst>
                <a:ext uri="{FF2B5EF4-FFF2-40B4-BE49-F238E27FC236}">
                  <a16:creationId xmlns:a16="http://schemas.microsoft.com/office/drawing/2014/main" id="{AEAFF796-34D1-E838-6D03-B10D8A09E766}"/>
                </a:ext>
              </a:extLst>
            </p:cNvPr>
            <p:cNvSpPr/>
            <p:nvPr/>
          </p:nvSpPr>
          <p:spPr bwMode="auto">
            <a:xfrm>
              <a:off x="5486174" y="20235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31" name="Rounded Rectangular Callout 16">
              <a:extLst>
                <a:ext uri="{FF2B5EF4-FFF2-40B4-BE49-F238E27FC236}">
                  <a16:creationId xmlns:a16="http://schemas.microsoft.com/office/drawing/2014/main" id="{EC7408CB-4BF1-940F-13EC-F18A88ED0DD3}"/>
                </a:ext>
              </a:extLst>
            </p:cNvPr>
            <p:cNvSpPr/>
            <p:nvPr/>
          </p:nvSpPr>
          <p:spPr bwMode="auto">
            <a:xfrm>
              <a:off x="5638574" y="21759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grpSp>
      <p:grpSp>
        <p:nvGrpSpPr>
          <p:cNvPr id="43" name="Group 42">
            <a:extLst>
              <a:ext uri="{FF2B5EF4-FFF2-40B4-BE49-F238E27FC236}">
                <a16:creationId xmlns:a16="http://schemas.microsoft.com/office/drawing/2014/main" id="{5B553F6F-EBDB-D0C3-E90E-805E52D3A05C}"/>
              </a:ext>
            </a:extLst>
          </p:cNvPr>
          <p:cNvGrpSpPr/>
          <p:nvPr/>
        </p:nvGrpSpPr>
        <p:grpSpPr>
          <a:xfrm>
            <a:off x="5736261" y="1430230"/>
            <a:ext cx="1834430" cy="1036082"/>
            <a:chOff x="5181374" y="1718797"/>
            <a:chExt cx="1834430" cy="1036082"/>
          </a:xfrm>
        </p:grpSpPr>
        <p:sp>
          <p:nvSpPr>
            <p:cNvPr id="45" name="Rounded Rectangular Callout 16">
              <a:extLst>
                <a:ext uri="{FF2B5EF4-FFF2-40B4-BE49-F238E27FC236}">
                  <a16:creationId xmlns:a16="http://schemas.microsoft.com/office/drawing/2014/main" id="{328FBD36-15FA-A769-870A-4A00B78911D5}"/>
                </a:ext>
              </a:extLst>
            </p:cNvPr>
            <p:cNvSpPr/>
            <p:nvPr/>
          </p:nvSpPr>
          <p:spPr bwMode="auto">
            <a:xfrm>
              <a:off x="5181374" y="17187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46" name="Rounded Rectangular Callout 16">
              <a:extLst>
                <a:ext uri="{FF2B5EF4-FFF2-40B4-BE49-F238E27FC236}">
                  <a16:creationId xmlns:a16="http://schemas.microsoft.com/office/drawing/2014/main" id="{0096ED37-63A1-2B5E-C9CF-189EAD8C544C}"/>
                </a:ext>
              </a:extLst>
            </p:cNvPr>
            <p:cNvSpPr/>
            <p:nvPr/>
          </p:nvSpPr>
          <p:spPr bwMode="auto">
            <a:xfrm>
              <a:off x="5333774" y="18711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47" name="Rounded Rectangular Callout 16">
              <a:extLst>
                <a:ext uri="{FF2B5EF4-FFF2-40B4-BE49-F238E27FC236}">
                  <a16:creationId xmlns:a16="http://schemas.microsoft.com/office/drawing/2014/main" id="{AC0510CF-9C59-2511-1A31-A96F58EE8594}"/>
                </a:ext>
              </a:extLst>
            </p:cNvPr>
            <p:cNvSpPr/>
            <p:nvPr/>
          </p:nvSpPr>
          <p:spPr bwMode="auto">
            <a:xfrm>
              <a:off x="5486174" y="20235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48" name="Rounded Rectangular Callout 16">
              <a:extLst>
                <a:ext uri="{FF2B5EF4-FFF2-40B4-BE49-F238E27FC236}">
                  <a16:creationId xmlns:a16="http://schemas.microsoft.com/office/drawing/2014/main" id="{F2EDF7A9-2FCC-79D4-7A5A-3DC7F3A3E008}"/>
                </a:ext>
              </a:extLst>
            </p:cNvPr>
            <p:cNvSpPr/>
            <p:nvPr/>
          </p:nvSpPr>
          <p:spPr bwMode="auto">
            <a:xfrm>
              <a:off x="5638574" y="21759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grpSp>
      <p:grpSp>
        <p:nvGrpSpPr>
          <p:cNvPr id="49" name="Group 48">
            <a:extLst>
              <a:ext uri="{FF2B5EF4-FFF2-40B4-BE49-F238E27FC236}">
                <a16:creationId xmlns:a16="http://schemas.microsoft.com/office/drawing/2014/main" id="{840765C9-F76E-7003-0373-F525D55332A9}"/>
              </a:ext>
            </a:extLst>
          </p:cNvPr>
          <p:cNvGrpSpPr/>
          <p:nvPr/>
        </p:nvGrpSpPr>
        <p:grpSpPr>
          <a:xfrm>
            <a:off x="5147862" y="1430230"/>
            <a:ext cx="1834430" cy="1036082"/>
            <a:chOff x="5181374" y="1718797"/>
            <a:chExt cx="1834430" cy="1036082"/>
          </a:xfrm>
        </p:grpSpPr>
        <p:sp>
          <p:nvSpPr>
            <p:cNvPr id="50" name="Rounded Rectangular Callout 16">
              <a:extLst>
                <a:ext uri="{FF2B5EF4-FFF2-40B4-BE49-F238E27FC236}">
                  <a16:creationId xmlns:a16="http://schemas.microsoft.com/office/drawing/2014/main" id="{297B8AE8-A7C5-29E7-E1A6-EF652F6CCDE4}"/>
                </a:ext>
              </a:extLst>
            </p:cNvPr>
            <p:cNvSpPr/>
            <p:nvPr/>
          </p:nvSpPr>
          <p:spPr bwMode="auto">
            <a:xfrm>
              <a:off x="5181374" y="17187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51" name="Rounded Rectangular Callout 16">
              <a:extLst>
                <a:ext uri="{FF2B5EF4-FFF2-40B4-BE49-F238E27FC236}">
                  <a16:creationId xmlns:a16="http://schemas.microsoft.com/office/drawing/2014/main" id="{B1E8B4AD-5FC5-6807-631B-186BA9F7AE1F}"/>
                </a:ext>
              </a:extLst>
            </p:cNvPr>
            <p:cNvSpPr/>
            <p:nvPr/>
          </p:nvSpPr>
          <p:spPr bwMode="auto">
            <a:xfrm>
              <a:off x="5333774" y="18711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52" name="Rounded Rectangular Callout 16">
              <a:extLst>
                <a:ext uri="{FF2B5EF4-FFF2-40B4-BE49-F238E27FC236}">
                  <a16:creationId xmlns:a16="http://schemas.microsoft.com/office/drawing/2014/main" id="{9BF6DCB0-0F30-A08F-DFFE-02087273CD73}"/>
                </a:ext>
              </a:extLst>
            </p:cNvPr>
            <p:cNvSpPr/>
            <p:nvPr/>
          </p:nvSpPr>
          <p:spPr bwMode="auto">
            <a:xfrm>
              <a:off x="5486174" y="20235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sp>
          <p:nvSpPr>
            <p:cNvPr id="53" name="Rounded Rectangular Callout 16">
              <a:extLst>
                <a:ext uri="{FF2B5EF4-FFF2-40B4-BE49-F238E27FC236}">
                  <a16:creationId xmlns:a16="http://schemas.microsoft.com/office/drawing/2014/main" id="{55C0655E-6AFF-5578-B986-2F81F2878DE3}"/>
                </a:ext>
              </a:extLst>
            </p:cNvPr>
            <p:cNvSpPr/>
            <p:nvPr/>
          </p:nvSpPr>
          <p:spPr bwMode="auto">
            <a:xfrm>
              <a:off x="5638574" y="2175997"/>
              <a:ext cx="1377230" cy="578882"/>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When did T happen on S?</a:t>
              </a:r>
              <a:endParaRPr lang="en-US" sz="1400" i="1" dirty="0">
                <a:solidFill>
                  <a:schemeClr val="tx1"/>
                </a:solidFill>
                <a:latin typeface="Arial" panose="020B0604020202020204" pitchFamily="34" charset="0"/>
                <a:cs typeface="Arial" pitchFamily="34" charset="0"/>
              </a:endParaRPr>
            </a:p>
          </p:txBody>
        </p:sp>
      </p:grpSp>
      <p:sp>
        <p:nvSpPr>
          <p:cNvPr id="10" name="Flowchart: Magnetic Disk 9">
            <a:extLst>
              <a:ext uri="{FF2B5EF4-FFF2-40B4-BE49-F238E27FC236}">
                <a16:creationId xmlns:a16="http://schemas.microsoft.com/office/drawing/2014/main" id="{DF8C6923-C909-505C-C388-6C8E20FEC486}"/>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716846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Run Query on Local Light Client</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18</a:t>
            </a:fld>
            <a:endParaRPr lang="en-US" dirty="0"/>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grpSp>
        <p:nvGrpSpPr>
          <p:cNvPr id="36" name="Group 35">
            <a:extLst>
              <a:ext uri="{FF2B5EF4-FFF2-40B4-BE49-F238E27FC236}">
                <a16:creationId xmlns:a16="http://schemas.microsoft.com/office/drawing/2014/main" id="{93F2F2B6-257D-2B0E-8B9F-8248811A9BC7}"/>
              </a:ext>
            </a:extLst>
          </p:cNvPr>
          <p:cNvGrpSpPr/>
          <p:nvPr/>
        </p:nvGrpSpPr>
        <p:grpSpPr>
          <a:xfrm>
            <a:off x="6324660" y="1549411"/>
            <a:ext cx="1834430" cy="797719"/>
            <a:chOff x="5181374" y="1837978"/>
            <a:chExt cx="1834430" cy="797719"/>
          </a:xfrm>
        </p:grpSpPr>
        <p:sp>
          <p:nvSpPr>
            <p:cNvPr id="28" name="Rounded Rectangular Callout 16">
              <a:extLst>
                <a:ext uri="{FF2B5EF4-FFF2-40B4-BE49-F238E27FC236}">
                  <a16:creationId xmlns:a16="http://schemas.microsoft.com/office/drawing/2014/main" id="{9FEB0D17-81FD-B7E1-85CD-258F220274E6}"/>
                </a:ext>
              </a:extLst>
            </p:cNvPr>
            <p:cNvSpPr/>
            <p:nvPr/>
          </p:nvSpPr>
          <p:spPr bwMode="auto">
            <a:xfrm>
              <a:off x="5181374" y="18379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29" name="Rounded Rectangular Callout 16">
              <a:extLst>
                <a:ext uri="{FF2B5EF4-FFF2-40B4-BE49-F238E27FC236}">
                  <a16:creationId xmlns:a16="http://schemas.microsoft.com/office/drawing/2014/main" id="{D1077D0E-0DCF-506A-21B1-77E5F4E159D2}"/>
                </a:ext>
              </a:extLst>
            </p:cNvPr>
            <p:cNvSpPr/>
            <p:nvPr/>
          </p:nvSpPr>
          <p:spPr bwMode="auto">
            <a:xfrm>
              <a:off x="5333774" y="19903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30" name="Rounded Rectangular Callout 16">
              <a:extLst>
                <a:ext uri="{FF2B5EF4-FFF2-40B4-BE49-F238E27FC236}">
                  <a16:creationId xmlns:a16="http://schemas.microsoft.com/office/drawing/2014/main" id="{AEAFF796-34D1-E838-6D03-B10D8A09E766}"/>
                </a:ext>
              </a:extLst>
            </p:cNvPr>
            <p:cNvSpPr/>
            <p:nvPr/>
          </p:nvSpPr>
          <p:spPr bwMode="auto">
            <a:xfrm>
              <a:off x="5486174" y="21427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31" name="Rounded Rectangular Callout 16">
              <a:extLst>
                <a:ext uri="{FF2B5EF4-FFF2-40B4-BE49-F238E27FC236}">
                  <a16:creationId xmlns:a16="http://schemas.microsoft.com/office/drawing/2014/main" id="{EC7408CB-4BF1-940F-13EC-F18A88ED0DD3}"/>
                </a:ext>
              </a:extLst>
            </p:cNvPr>
            <p:cNvSpPr/>
            <p:nvPr/>
          </p:nvSpPr>
          <p:spPr bwMode="auto">
            <a:xfrm>
              <a:off x="5638574" y="22951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grpSp>
      <p:grpSp>
        <p:nvGrpSpPr>
          <p:cNvPr id="43" name="Group 42">
            <a:extLst>
              <a:ext uri="{FF2B5EF4-FFF2-40B4-BE49-F238E27FC236}">
                <a16:creationId xmlns:a16="http://schemas.microsoft.com/office/drawing/2014/main" id="{5B553F6F-EBDB-D0C3-E90E-805E52D3A05C}"/>
              </a:ext>
            </a:extLst>
          </p:cNvPr>
          <p:cNvGrpSpPr/>
          <p:nvPr/>
        </p:nvGrpSpPr>
        <p:grpSpPr>
          <a:xfrm>
            <a:off x="5736261" y="1549411"/>
            <a:ext cx="1834430" cy="797719"/>
            <a:chOff x="5181374" y="1837978"/>
            <a:chExt cx="1834430" cy="797719"/>
          </a:xfrm>
        </p:grpSpPr>
        <p:sp>
          <p:nvSpPr>
            <p:cNvPr id="45" name="Rounded Rectangular Callout 16">
              <a:extLst>
                <a:ext uri="{FF2B5EF4-FFF2-40B4-BE49-F238E27FC236}">
                  <a16:creationId xmlns:a16="http://schemas.microsoft.com/office/drawing/2014/main" id="{328FBD36-15FA-A769-870A-4A00B78911D5}"/>
                </a:ext>
              </a:extLst>
            </p:cNvPr>
            <p:cNvSpPr/>
            <p:nvPr/>
          </p:nvSpPr>
          <p:spPr bwMode="auto">
            <a:xfrm>
              <a:off x="5181374" y="18379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46" name="Rounded Rectangular Callout 16">
              <a:extLst>
                <a:ext uri="{FF2B5EF4-FFF2-40B4-BE49-F238E27FC236}">
                  <a16:creationId xmlns:a16="http://schemas.microsoft.com/office/drawing/2014/main" id="{0096ED37-63A1-2B5E-C9CF-189EAD8C544C}"/>
                </a:ext>
              </a:extLst>
            </p:cNvPr>
            <p:cNvSpPr/>
            <p:nvPr/>
          </p:nvSpPr>
          <p:spPr bwMode="auto">
            <a:xfrm>
              <a:off x="5333774" y="19903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47" name="Rounded Rectangular Callout 16">
              <a:extLst>
                <a:ext uri="{FF2B5EF4-FFF2-40B4-BE49-F238E27FC236}">
                  <a16:creationId xmlns:a16="http://schemas.microsoft.com/office/drawing/2014/main" id="{AC0510CF-9C59-2511-1A31-A96F58EE8594}"/>
                </a:ext>
              </a:extLst>
            </p:cNvPr>
            <p:cNvSpPr/>
            <p:nvPr/>
          </p:nvSpPr>
          <p:spPr bwMode="auto">
            <a:xfrm>
              <a:off x="5486174" y="21427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48" name="Rounded Rectangular Callout 16">
              <a:extLst>
                <a:ext uri="{FF2B5EF4-FFF2-40B4-BE49-F238E27FC236}">
                  <a16:creationId xmlns:a16="http://schemas.microsoft.com/office/drawing/2014/main" id="{F2EDF7A9-2FCC-79D4-7A5A-3DC7F3A3E008}"/>
                </a:ext>
              </a:extLst>
            </p:cNvPr>
            <p:cNvSpPr/>
            <p:nvPr/>
          </p:nvSpPr>
          <p:spPr bwMode="auto">
            <a:xfrm>
              <a:off x="5638574" y="22951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grpSp>
      <p:grpSp>
        <p:nvGrpSpPr>
          <p:cNvPr id="49" name="Group 48">
            <a:extLst>
              <a:ext uri="{FF2B5EF4-FFF2-40B4-BE49-F238E27FC236}">
                <a16:creationId xmlns:a16="http://schemas.microsoft.com/office/drawing/2014/main" id="{840765C9-F76E-7003-0373-F525D55332A9}"/>
              </a:ext>
            </a:extLst>
          </p:cNvPr>
          <p:cNvGrpSpPr/>
          <p:nvPr/>
        </p:nvGrpSpPr>
        <p:grpSpPr>
          <a:xfrm>
            <a:off x="5147862" y="1549411"/>
            <a:ext cx="1834430" cy="797719"/>
            <a:chOff x="5181374" y="1837978"/>
            <a:chExt cx="1834430" cy="797719"/>
          </a:xfrm>
        </p:grpSpPr>
        <p:sp>
          <p:nvSpPr>
            <p:cNvPr id="50" name="Rounded Rectangular Callout 16">
              <a:extLst>
                <a:ext uri="{FF2B5EF4-FFF2-40B4-BE49-F238E27FC236}">
                  <a16:creationId xmlns:a16="http://schemas.microsoft.com/office/drawing/2014/main" id="{297B8AE8-A7C5-29E7-E1A6-EF652F6CCDE4}"/>
                </a:ext>
              </a:extLst>
            </p:cNvPr>
            <p:cNvSpPr/>
            <p:nvPr/>
          </p:nvSpPr>
          <p:spPr bwMode="auto">
            <a:xfrm>
              <a:off x="5181374" y="18379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51" name="Rounded Rectangular Callout 16">
              <a:extLst>
                <a:ext uri="{FF2B5EF4-FFF2-40B4-BE49-F238E27FC236}">
                  <a16:creationId xmlns:a16="http://schemas.microsoft.com/office/drawing/2014/main" id="{B1E8B4AD-5FC5-6807-631B-186BA9F7AE1F}"/>
                </a:ext>
              </a:extLst>
            </p:cNvPr>
            <p:cNvSpPr/>
            <p:nvPr/>
          </p:nvSpPr>
          <p:spPr bwMode="auto">
            <a:xfrm>
              <a:off x="5333774" y="19903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52" name="Rounded Rectangular Callout 16">
              <a:extLst>
                <a:ext uri="{FF2B5EF4-FFF2-40B4-BE49-F238E27FC236}">
                  <a16:creationId xmlns:a16="http://schemas.microsoft.com/office/drawing/2014/main" id="{9BF6DCB0-0F30-A08F-DFFE-02087273CD73}"/>
                </a:ext>
              </a:extLst>
            </p:cNvPr>
            <p:cNvSpPr/>
            <p:nvPr/>
          </p:nvSpPr>
          <p:spPr bwMode="auto">
            <a:xfrm>
              <a:off x="5486174" y="21427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sp>
          <p:nvSpPr>
            <p:cNvPr id="53" name="Rounded Rectangular Callout 16">
              <a:extLst>
                <a:ext uri="{FF2B5EF4-FFF2-40B4-BE49-F238E27FC236}">
                  <a16:creationId xmlns:a16="http://schemas.microsoft.com/office/drawing/2014/main" id="{55C0655E-6AFF-5578-B986-2F81F2878DE3}"/>
                </a:ext>
              </a:extLst>
            </p:cNvPr>
            <p:cNvSpPr/>
            <p:nvPr/>
          </p:nvSpPr>
          <p:spPr bwMode="auto">
            <a:xfrm>
              <a:off x="5638574" y="2295178"/>
              <a:ext cx="1377230" cy="340519"/>
            </a:xfrm>
            <a:prstGeom prst="wedgeRoundRectCallout">
              <a:avLst>
                <a:gd name="adj1" fmla="val -32986"/>
                <a:gd name="adj2" fmla="val 118253"/>
                <a:gd name="adj3" fmla="val 16667"/>
              </a:avLst>
            </a:prstGeom>
            <a:solidFill>
              <a:schemeClr val="bg1"/>
            </a:solidFill>
            <a:ln w="38100">
              <a:solidFill>
                <a:schemeClr val="tx1"/>
              </a:solidFill>
              <a:round/>
              <a:headEnd/>
              <a:tailEnd/>
            </a:ln>
            <a:effectLst/>
          </p:spPr>
          <p:txBody>
            <a:bodyPr wrap="square" rtlCol="0" anchor="ctr">
              <a:spAutoFit/>
            </a:bodyPr>
            <a:lstStyle/>
            <a:p>
              <a:pPr algn="ctr"/>
              <a:r>
                <a:rPr lang="en-US" sz="1400" dirty="0">
                  <a:solidFill>
                    <a:schemeClr val="tx1"/>
                  </a:solidFill>
                  <a:latin typeface="Arial" panose="020B0604020202020204" pitchFamily="34" charset="0"/>
                  <a:cs typeface="Arial" pitchFamily="34" charset="0"/>
                  <a:sym typeface="Symbol"/>
                </a:rPr>
                <a:t>At Block 25!</a:t>
              </a:r>
              <a:endParaRPr lang="en-US" sz="1400" i="1" dirty="0">
                <a:solidFill>
                  <a:schemeClr val="tx1"/>
                </a:solidFill>
                <a:latin typeface="Arial" panose="020B0604020202020204" pitchFamily="34" charset="0"/>
                <a:cs typeface="Arial" pitchFamily="34" charset="0"/>
              </a:endParaRPr>
            </a:p>
          </p:txBody>
        </p:sp>
      </p:grpSp>
      <p:grpSp>
        <p:nvGrpSpPr>
          <p:cNvPr id="100" name="Group 99">
            <a:extLst>
              <a:ext uri="{FF2B5EF4-FFF2-40B4-BE49-F238E27FC236}">
                <a16:creationId xmlns:a16="http://schemas.microsoft.com/office/drawing/2014/main" id="{F2197FF7-1511-4AD3-8A94-0A4AB2B89EA0}"/>
              </a:ext>
            </a:extLst>
          </p:cNvPr>
          <p:cNvGrpSpPr/>
          <p:nvPr/>
        </p:nvGrpSpPr>
        <p:grpSpPr>
          <a:xfrm>
            <a:off x="4729355" y="2780679"/>
            <a:ext cx="1159306" cy="946389"/>
            <a:chOff x="3521904" y="4900067"/>
            <a:chExt cx="1159306" cy="946389"/>
          </a:xfrm>
        </p:grpSpPr>
        <p:sp>
          <p:nvSpPr>
            <p:cNvPr id="101" name="Flowchart: Magnetic Disk 100">
              <a:extLst>
                <a:ext uri="{FF2B5EF4-FFF2-40B4-BE49-F238E27FC236}">
                  <a16:creationId xmlns:a16="http://schemas.microsoft.com/office/drawing/2014/main" id="{E9B6BE33-1113-3F97-C722-1C14D421E292}"/>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2" name="Flowchart: Magnetic Disk 101">
              <a:extLst>
                <a:ext uri="{FF2B5EF4-FFF2-40B4-BE49-F238E27FC236}">
                  <a16:creationId xmlns:a16="http://schemas.microsoft.com/office/drawing/2014/main" id="{B1537F15-25CB-0ABB-FA8C-F73B6A9F269E}"/>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3" name="Flowchart: Magnetic Disk 102">
              <a:extLst>
                <a:ext uri="{FF2B5EF4-FFF2-40B4-BE49-F238E27FC236}">
                  <a16:creationId xmlns:a16="http://schemas.microsoft.com/office/drawing/2014/main" id="{6C1CCE7B-8A7F-E021-DB27-C21402C3370D}"/>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4" name="Flowchart: Magnetic Disk 103">
              <a:extLst>
                <a:ext uri="{FF2B5EF4-FFF2-40B4-BE49-F238E27FC236}">
                  <a16:creationId xmlns:a16="http://schemas.microsoft.com/office/drawing/2014/main" id="{5141C9DB-08D8-FC70-660B-241336F3C399}"/>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5" name="Flowchart: Magnetic Disk 104">
              <a:extLst>
                <a:ext uri="{FF2B5EF4-FFF2-40B4-BE49-F238E27FC236}">
                  <a16:creationId xmlns:a16="http://schemas.microsoft.com/office/drawing/2014/main" id="{788E85DF-D32B-F5DE-DE2D-AA5C4CA78F28}"/>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106" name="Group 105">
            <a:extLst>
              <a:ext uri="{FF2B5EF4-FFF2-40B4-BE49-F238E27FC236}">
                <a16:creationId xmlns:a16="http://schemas.microsoft.com/office/drawing/2014/main" id="{68E817D3-C96E-ADA2-A9B7-E5387BC801AE}"/>
              </a:ext>
            </a:extLst>
          </p:cNvPr>
          <p:cNvGrpSpPr/>
          <p:nvPr/>
        </p:nvGrpSpPr>
        <p:grpSpPr>
          <a:xfrm>
            <a:off x="5529675" y="2653222"/>
            <a:ext cx="1159306" cy="946389"/>
            <a:chOff x="3521904" y="4900067"/>
            <a:chExt cx="1159306" cy="946389"/>
          </a:xfrm>
        </p:grpSpPr>
        <p:sp>
          <p:nvSpPr>
            <p:cNvPr id="107" name="Flowchart: Magnetic Disk 106">
              <a:extLst>
                <a:ext uri="{FF2B5EF4-FFF2-40B4-BE49-F238E27FC236}">
                  <a16:creationId xmlns:a16="http://schemas.microsoft.com/office/drawing/2014/main" id="{44B0F898-C8CB-9436-ECC3-862E4B5C74C0}"/>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8" name="Flowchart: Magnetic Disk 107">
              <a:extLst>
                <a:ext uri="{FF2B5EF4-FFF2-40B4-BE49-F238E27FC236}">
                  <a16:creationId xmlns:a16="http://schemas.microsoft.com/office/drawing/2014/main" id="{6702608D-E2FC-B862-D6F6-B2E9EB0CACB4}"/>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9" name="Flowchart: Magnetic Disk 108">
              <a:extLst>
                <a:ext uri="{FF2B5EF4-FFF2-40B4-BE49-F238E27FC236}">
                  <a16:creationId xmlns:a16="http://schemas.microsoft.com/office/drawing/2014/main" id="{76207703-AC07-864D-5BA2-279ECF7DFEAB}"/>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0" name="Flowchart: Magnetic Disk 109">
              <a:extLst>
                <a:ext uri="{FF2B5EF4-FFF2-40B4-BE49-F238E27FC236}">
                  <a16:creationId xmlns:a16="http://schemas.microsoft.com/office/drawing/2014/main" id="{EBCB54E1-7157-B806-27FA-FA25405AA679}"/>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1" name="Flowchart: Magnetic Disk 110">
              <a:extLst>
                <a:ext uri="{FF2B5EF4-FFF2-40B4-BE49-F238E27FC236}">
                  <a16:creationId xmlns:a16="http://schemas.microsoft.com/office/drawing/2014/main" id="{70CF0ED2-047E-3E22-4F0A-7F237C41DA2F}"/>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112" name="Group 111">
            <a:extLst>
              <a:ext uri="{FF2B5EF4-FFF2-40B4-BE49-F238E27FC236}">
                <a16:creationId xmlns:a16="http://schemas.microsoft.com/office/drawing/2014/main" id="{1B161F5D-8716-B5D8-2962-377E87807F86}"/>
              </a:ext>
            </a:extLst>
          </p:cNvPr>
          <p:cNvGrpSpPr/>
          <p:nvPr/>
        </p:nvGrpSpPr>
        <p:grpSpPr>
          <a:xfrm>
            <a:off x="6329995" y="2525765"/>
            <a:ext cx="1159306" cy="946389"/>
            <a:chOff x="3521904" y="4900067"/>
            <a:chExt cx="1159306" cy="946389"/>
          </a:xfrm>
        </p:grpSpPr>
        <p:sp>
          <p:nvSpPr>
            <p:cNvPr id="113" name="Flowchart: Magnetic Disk 112">
              <a:extLst>
                <a:ext uri="{FF2B5EF4-FFF2-40B4-BE49-F238E27FC236}">
                  <a16:creationId xmlns:a16="http://schemas.microsoft.com/office/drawing/2014/main" id="{A25CC301-73C5-20B7-E145-3C67060EAFEC}"/>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4" name="Flowchart: Magnetic Disk 113">
              <a:extLst>
                <a:ext uri="{FF2B5EF4-FFF2-40B4-BE49-F238E27FC236}">
                  <a16:creationId xmlns:a16="http://schemas.microsoft.com/office/drawing/2014/main" id="{CF26E887-F8C9-27E2-505C-87B03ECDFB85}"/>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5" name="Flowchart: Magnetic Disk 114">
              <a:extLst>
                <a:ext uri="{FF2B5EF4-FFF2-40B4-BE49-F238E27FC236}">
                  <a16:creationId xmlns:a16="http://schemas.microsoft.com/office/drawing/2014/main" id="{DA13984E-FAD3-A0CA-2ABD-30FE95198192}"/>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6" name="Flowchart: Magnetic Disk 115">
              <a:extLst>
                <a:ext uri="{FF2B5EF4-FFF2-40B4-BE49-F238E27FC236}">
                  <a16:creationId xmlns:a16="http://schemas.microsoft.com/office/drawing/2014/main" id="{6D49378F-09F9-EAD6-25C5-7B32E6900DEB}"/>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17" name="Flowchart: Magnetic Disk 116">
              <a:extLst>
                <a:ext uri="{FF2B5EF4-FFF2-40B4-BE49-F238E27FC236}">
                  <a16:creationId xmlns:a16="http://schemas.microsoft.com/office/drawing/2014/main" id="{36EE28FF-8A1A-4630-0CE9-1C21B4A5828B}"/>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grpSp>
        <p:nvGrpSpPr>
          <p:cNvPr id="118" name="Group 117">
            <a:extLst>
              <a:ext uri="{FF2B5EF4-FFF2-40B4-BE49-F238E27FC236}">
                <a16:creationId xmlns:a16="http://schemas.microsoft.com/office/drawing/2014/main" id="{3AE5B8C5-925A-81E8-3171-9D9177CBAEB2}"/>
              </a:ext>
            </a:extLst>
          </p:cNvPr>
          <p:cNvGrpSpPr/>
          <p:nvPr/>
        </p:nvGrpSpPr>
        <p:grpSpPr>
          <a:xfrm>
            <a:off x="7130315" y="2398308"/>
            <a:ext cx="1159306" cy="946389"/>
            <a:chOff x="3521904" y="4900067"/>
            <a:chExt cx="1159306" cy="946389"/>
          </a:xfrm>
        </p:grpSpPr>
        <p:sp>
          <p:nvSpPr>
            <p:cNvPr id="119" name="Flowchart: Magnetic Disk 118">
              <a:extLst>
                <a:ext uri="{FF2B5EF4-FFF2-40B4-BE49-F238E27FC236}">
                  <a16:creationId xmlns:a16="http://schemas.microsoft.com/office/drawing/2014/main" id="{866EDA2F-161B-1623-F0C0-A6726D568497}"/>
                </a:ext>
              </a:extLst>
            </p:cNvPr>
            <p:cNvSpPr/>
            <p:nvPr/>
          </p:nvSpPr>
          <p:spPr>
            <a:xfrm>
              <a:off x="3521904" y="49000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0" name="Flowchart: Magnetic Disk 119">
              <a:extLst>
                <a:ext uri="{FF2B5EF4-FFF2-40B4-BE49-F238E27FC236}">
                  <a16:creationId xmlns:a16="http://schemas.microsoft.com/office/drawing/2014/main" id="{042F36CF-1C38-3778-E252-25C479364CC8}"/>
                </a:ext>
              </a:extLst>
            </p:cNvPr>
            <p:cNvSpPr/>
            <p:nvPr/>
          </p:nvSpPr>
          <p:spPr>
            <a:xfrm>
              <a:off x="3674304" y="50524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1" name="Flowchart: Magnetic Disk 120">
              <a:extLst>
                <a:ext uri="{FF2B5EF4-FFF2-40B4-BE49-F238E27FC236}">
                  <a16:creationId xmlns:a16="http://schemas.microsoft.com/office/drawing/2014/main" id="{B209EF12-AB2D-65D2-7BBB-771E0A91FA8A}"/>
                </a:ext>
              </a:extLst>
            </p:cNvPr>
            <p:cNvSpPr/>
            <p:nvPr/>
          </p:nvSpPr>
          <p:spPr>
            <a:xfrm>
              <a:off x="3826704" y="52048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2" name="Flowchart: Magnetic Disk 121">
              <a:extLst>
                <a:ext uri="{FF2B5EF4-FFF2-40B4-BE49-F238E27FC236}">
                  <a16:creationId xmlns:a16="http://schemas.microsoft.com/office/drawing/2014/main" id="{5F5788ED-EF7C-23EF-53A8-D4927F255D19}"/>
                </a:ext>
              </a:extLst>
            </p:cNvPr>
            <p:cNvSpPr/>
            <p:nvPr/>
          </p:nvSpPr>
          <p:spPr>
            <a:xfrm>
              <a:off x="3979104" y="53572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23" name="Flowchart: Magnetic Disk 122">
              <a:extLst>
                <a:ext uri="{FF2B5EF4-FFF2-40B4-BE49-F238E27FC236}">
                  <a16:creationId xmlns:a16="http://schemas.microsoft.com/office/drawing/2014/main" id="{38A2C5FA-A366-6AD3-D361-0AAEE2CB022A}"/>
                </a:ext>
              </a:extLst>
            </p:cNvPr>
            <p:cNvSpPr/>
            <p:nvPr/>
          </p:nvSpPr>
          <p:spPr>
            <a:xfrm>
              <a:off x="4131504" y="5509667"/>
              <a:ext cx="549706" cy="336789"/>
            </a:xfrm>
            <a:prstGeom prst="flowChartMagneticDisk">
              <a:avLst/>
            </a:prstGeom>
            <a:noFill/>
            <a:ln w="38100">
              <a:solidFill>
                <a:schemeClr val="accent1">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sp>
        <p:nvSpPr>
          <p:cNvPr id="124" name="Flowchart: Magnetic Disk 123">
            <a:extLst>
              <a:ext uri="{FF2B5EF4-FFF2-40B4-BE49-F238E27FC236}">
                <a16:creationId xmlns:a16="http://schemas.microsoft.com/office/drawing/2014/main" id="{4148BA3C-B8F5-D95D-0295-53ED32000D04}"/>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spTree>
    <p:extLst>
      <p:ext uri="{BB962C8B-B14F-4D97-AF65-F5344CB8AC3E}">
        <p14:creationId xmlns:p14="http://schemas.microsoft.com/office/powerpoint/2010/main" val="2910031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Validators Vote &amp; Threshold Sign &amp; Post on Axelar</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19</a:t>
            </a:fld>
            <a:endParaRPr lang="en-US" dirty="0"/>
          </a:p>
        </p:txBody>
      </p:sp>
      <p:sp>
        <p:nvSpPr>
          <p:cNvPr id="12" name="Flowchart: Magnetic Disk 11">
            <a:extLst>
              <a:ext uri="{FF2B5EF4-FFF2-40B4-BE49-F238E27FC236}">
                <a16:creationId xmlns:a16="http://schemas.microsoft.com/office/drawing/2014/main" id="{BF8F5D0E-F28D-1255-2881-8BED58BFBDFD}"/>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sp>
        <p:nvSpPr>
          <p:cNvPr id="7" name="Rounded Rectangular Callout 16">
            <a:extLst>
              <a:ext uri="{FF2B5EF4-FFF2-40B4-BE49-F238E27FC236}">
                <a16:creationId xmlns:a16="http://schemas.microsoft.com/office/drawing/2014/main" id="{01305F8C-7D29-CA69-0F99-A686554EC2E2}"/>
              </a:ext>
            </a:extLst>
          </p:cNvPr>
          <p:cNvSpPr/>
          <p:nvPr/>
        </p:nvSpPr>
        <p:spPr bwMode="auto">
          <a:xfrm>
            <a:off x="1589748" y="1966243"/>
            <a:ext cx="1645551" cy="442674"/>
          </a:xfrm>
          <a:prstGeom prst="wedgeRoundRectCallout">
            <a:avLst>
              <a:gd name="adj1" fmla="val -32986"/>
              <a:gd name="adj2" fmla="val 118253"/>
              <a:gd name="adj3" fmla="val 16667"/>
            </a:avLst>
          </a:prstGeom>
          <a:solidFill>
            <a:schemeClr val="bg1"/>
          </a:solidFill>
          <a:ln w="38100">
            <a:solidFill>
              <a:srgbClr val="FFFF00"/>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At Block 25!</a:t>
            </a:r>
            <a:endParaRPr lang="en-US" sz="2000" i="1" dirty="0">
              <a:solidFill>
                <a:srgbClr val="FFC000"/>
              </a:solidFill>
              <a:latin typeface="Arial" panose="020B0604020202020204" pitchFamily="34" charset="0"/>
              <a:cs typeface="Arial" pitchFamily="34" charset="0"/>
            </a:endParaRPr>
          </a:p>
        </p:txBody>
      </p:sp>
      <p:pic>
        <p:nvPicPr>
          <p:cNvPr id="8" name="Picture 7" descr="Green Check Marks - Clipart library">
            <a:extLst>
              <a:ext uri="{FF2B5EF4-FFF2-40B4-BE49-F238E27FC236}">
                <a16:creationId xmlns:a16="http://schemas.microsoft.com/office/drawing/2014/main" id="{52B40DE9-4473-69B2-0A0F-563FDF142C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3328" y="2232789"/>
            <a:ext cx="694809" cy="6227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AD3503B0-A17D-F0A5-A75B-D9811082816A}"/>
              </a:ext>
            </a:extLst>
          </p:cNvPr>
          <p:cNvSpPr txBox="1"/>
          <p:nvPr/>
        </p:nvSpPr>
        <p:spPr bwMode="auto">
          <a:xfrm>
            <a:off x="368181" y="3315519"/>
            <a:ext cx="2044342" cy="400110"/>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000" dirty="0">
                <a:solidFill>
                  <a:srgbClr val="FFFF00"/>
                </a:solidFill>
                <a:latin typeface="Arial" panose="020B0604020202020204" pitchFamily="34" charset="0"/>
                <a:cs typeface="Arial" panose="020B0604020202020204" pitchFamily="34" charset="0"/>
              </a:rPr>
              <a:t>(11 rounds later)</a:t>
            </a:r>
          </a:p>
        </p:txBody>
      </p:sp>
    </p:spTree>
    <p:extLst>
      <p:ext uri="{BB962C8B-B14F-4D97-AF65-F5344CB8AC3E}">
        <p14:creationId xmlns:p14="http://schemas.microsoft.com/office/powerpoint/2010/main" val="638656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ECA1-A966-4D26-9F77-2C46F2934E3F}"/>
              </a:ext>
            </a:extLst>
          </p:cNvPr>
          <p:cNvSpPr>
            <a:spLocks noGrp="1"/>
          </p:cNvSpPr>
          <p:nvPr>
            <p:ph type="title"/>
          </p:nvPr>
        </p:nvSpPr>
        <p:spPr>
          <a:xfrm>
            <a:off x="685800" y="2857500"/>
            <a:ext cx="7772400" cy="1143000"/>
          </a:xfrm>
        </p:spPr>
        <p:txBody>
          <a:bodyPr/>
          <a:lstStyle/>
          <a:p>
            <a:r>
              <a:rPr lang="en-US" dirty="0">
                <a:solidFill>
                  <a:srgbClr val="FFFF00"/>
                </a:solidFill>
              </a:rPr>
              <a:t>Previous Lecture:</a:t>
            </a:r>
            <a:br>
              <a:rPr lang="en-US" dirty="0">
                <a:solidFill>
                  <a:srgbClr val="FFFF00"/>
                </a:solidFill>
              </a:rPr>
            </a:br>
            <a:r>
              <a:rPr lang="en-US" dirty="0">
                <a:solidFill>
                  <a:srgbClr val="FFFF00"/>
                </a:solidFill>
              </a:rPr>
              <a:t>Hashed Timelock Contracts </a:t>
            </a:r>
          </a:p>
        </p:txBody>
      </p:sp>
      <p:sp>
        <p:nvSpPr>
          <p:cNvPr id="3" name="Slide Number Placeholder 2">
            <a:extLst>
              <a:ext uri="{FF2B5EF4-FFF2-40B4-BE49-F238E27FC236}">
                <a16:creationId xmlns:a16="http://schemas.microsoft.com/office/drawing/2014/main" id="{33BF6435-A8B0-45A3-9F53-BB9CC1711C25}"/>
              </a:ext>
            </a:extLst>
          </p:cNvPr>
          <p:cNvSpPr>
            <a:spLocks noGrp="1"/>
          </p:cNvSpPr>
          <p:nvPr>
            <p:ph type="sldNum" sz="quarter" idx="11"/>
          </p:nvPr>
        </p:nvSpPr>
        <p:spPr/>
        <p:txBody>
          <a:bodyPr/>
          <a:lstStyle/>
          <a:p>
            <a:pPr>
              <a:defRPr/>
            </a:pPr>
            <a:fld id="{D65C4E5D-DA99-460E-9E68-E8A28959880C}" type="slidenum">
              <a:rPr lang="x-none" smtClean="0"/>
              <a:pPr>
                <a:defRPr/>
              </a:pPr>
              <a:t>2</a:t>
            </a:fld>
            <a:endParaRPr lang="en-US" dirty="0"/>
          </a:p>
        </p:txBody>
      </p:sp>
    </p:spTree>
    <p:extLst>
      <p:ext uri="{BB962C8B-B14F-4D97-AF65-F5344CB8AC3E}">
        <p14:creationId xmlns:p14="http://schemas.microsoft.com/office/powerpoint/2010/main" val="3701713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“Anyone” can now send Answer to Destination Chain</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20</a:t>
            </a:fld>
            <a:endParaRPr lang="en-US" dirty="0"/>
          </a:p>
        </p:txBody>
      </p:sp>
      <p:sp>
        <p:nvSpPr>
          <p:cNvPr id="12" name="Flowchart: Magnetic Disk 11">
            <a:extLst>
              <a:ext uri="{FF2B5EF4-FFF2-40B4-BE49-F238E27FC236}">
                <a16:creationId xmlns:a16="http://schemas.microsoft.com/office/drawing/2014/main" id="{BF8F5D0E-F28D-1255-2881-8BED58BFBDFD}"/>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grpSp>
        <p:nvGrpSpPr>
          <p:cNvPr id="28" name="Group 27">
            <a:extLst>
              <a:ext uri="{FF2B5EF4-FFF2-40B4-BE49-F238E27FC236}">
                <a16:creationId xmlns:a16="http://schemas.microsoft.com/office/drawing/2014/main" id="{1AC50E06-FF78-3CBE-1A7B-375D5D89D05A}"/>
              </a:ext>
            </a:extLst>
          </p:cNvPr>
          <p:cNvGrpSpPr/>
          <p:nvPr/>
        </p:nvGrpSpPr>
        <p:grpSpPr>
          <a:xfrm>
            <a:off x="1589748" y="1966243"/>
            <a:ext cx="1645551" cy="889265"/>
            <a:chOff x="1589748" y="1966243"/>
            <a:chExt cx="1645551" cy="889265"/>
          </a:xfrm>
        </p:grpSpPr>
        <p:sp>
          <p:nvSpPr>
            <p:cNvPr id="7" name="Rounded Rectangular Callout 16">
              <a:extLst>
                <a:ext uri="{FF2B5EF4-FFF2-40B4-BE49-F238E27FC236}">
                  <a16:creationId xmlns:a16="http://schemas.microsoft.com/office/drawing/2014/main" id="{01305F8C-7D29-CA69-0F99-A686554EC2E2}"/>
                </a:ext>
              </a:extLst>
            </p:cNvPr>
            <p:cNvSpPr/>
            <p:nvPr/>
          </p:nvSpPr>
          <p:spPr bwMode="auto">
            <a:xfrm>
              <a:off x="1589748" y="1966243"/>
              <a:ext cx="1645551" cy="442674"/>
            </a:xfrm>
            <a:prstGeom prst="wedgeRoundRectCallout">
              <a:avLst>
                <a:gd name="adj1" fmla="val -32986"/>
                <a:gd name="adj2" fmla="val 118253"/>
                <a:gd name="adj3" fmla="val 16667"/>
              </a:avLst>
            </a:prstGeom>
            <a:solidFill>
              <a:schemeClr val="bg1"/>
            </a:solidFill>
            <a:ln w="38100">
              <a:solidFill>
                <a:srgbClr val="FFFF00"/>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At Block 25!</a:t>
              </a:r>
              <a:endParaRPr lang="en-US" sz="2000" i="1" dirty="0">
                <a:solidFill>
                  <a:srgbClr val="FFC000"/>
                </a:solidFill>
                <a:latin typeface="Arial" panose="020B0604020202020204" pitchFamily="34" charset="0"/>
                <a:cs typeface="Arial" pitchFamily="34" charset="0"/>
              </a:endParaRPr>
            </a:p>
          </p:txBody>
        </p:sp>
        <p:pic>
          <p:nvPicPr>
            <p:cNvPr id="8" name="Picture 7" descr="Green Check Marks - Clipart library">
              <a:extLst>
                <a:ext uri="{FF2B5EF4-FFF2-40B4-BE49-F238E27FC236}">
                  <a16:creationId xmlns:a16="http://schemas.microsoft.com/office/drawing/2014/main" id="{52B40DE9-4473-69B2-0A0F-563FDF142C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3328" y="2232789"/>
              <a:ext cx="694809" cy="62271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roup 28">
            <a:extLst>
              <a:ext uri="{FF2B5EF4-FFF2-40B4-BE49-F238E27FC236}">
                <a16:creationId xmlns:a16="http://schemas.microsoft.com/office/drawing/2014/main" id="{C95DC2A6-D533-6DAD-29F0-060AFEC490A9}"/>
              </a:ext>
            </a:extLst>
          </p:cNvPr>
          <p:cNvGrpSpPr/>
          <p:nvPr/>
        </p:nvGrpSpPr>
        <p:grpSpPr>
          <a:xfrm>
            <a:off x="1559558" y="1964284"/>
            <a:ext cx="1645551" cy="889265"/>
            <a:chOff x="1589748" y="1966243"/>
            <a:chExt cx="1645551" cy="889265"/>
          </a:xfrm>
        </p:grpSpPr>
        <p:sp>
          <p:nvSpPr>
            <p:cNvPr id="30" name="Rounded Rectangular Callout 16">
              <a:extLst>
                <a:ext uri="{FF2B5EF4-FFF2-40B4-BE49-F238E27FC236}">
                  <a16:creationId xmlns:a16="http://schemas.microsoft.com/office/drawing/2014/main" id="{9D93A084-F7CD-C6B1-CFCE-92126C09372C}"/>
                </a:ext>
              </a:extLst>
            </p:cNvPr>
            <p:cNvSpPr/>
            <p:nvPr/>
          </p:nvSpPr>
          <p:spPr bwMode="auto">
            <a:xfrm>
              <a:off x="1589748" y="1966243"/>
              <a:ext cx="1645551" cy="442674"/>
            </a:xfrm>
            <a:prstGeom prst="wedgeRoundRectCallout">
              <a:avLst>
                <a:gd name="adj1" fmla="val -32986"/>
                <a:gd name="adj2" fmla="val 118253"/>
                <a:gd name="adj3" fmla="val 16667"/>
              </a:avLst>
            </a:prstGeom>
            <a:solidFill>
              <a:schemeClr val="bg1"/>
            </a:solidFill>
            <a:ln w="38100">
              <a:solidFill>
                <a:srgbClr val="FFFF00"/>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At Block 25!</a:t>
              </a:r>
              <a:endParaRPr lang="en-US" sz="2000" i="1" dirty="0">
                <a:solidFill>
                  <a:srgbClr val="FFC000"/>
                </a:solidFill>
                <a:latin typeface="Arial" panose="020B0604020202020204" pitchFamily="34" charset="0"/>
                <a:cs typeface="Arial" pitchFamily="34" charset="0"/>
              </a:endParaRPr>
            </a:p>
          </p:txBody>
        </p:sp>
        <p:pic>
          <p:nvPicPr>
            <p:cNvPr id="31" name="Picture 30" descr="Green Check Marks - Clipart library">
              <a:extLst>
                <a:ext uri="{FF2B5EF4-FFF2-40B4-BE49-F238E27FC236}">
                  <a16:creationId xmlns:a16="http://schemas.microsoft.com/office/drawing/2014/main" id="{87416094-FBA5-9BE1-02EE-A7B760EBC00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3328" y="2232789"/>
              <a:ext cx="694809" cy="62271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7305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225 0.05092 L 0.59305 0.44583 " pathEditMode="relative" ptsTypes="AA">
                                      <p:cBhvr>
                                        <p:cTn id="6" dur="2000" fill="hold"/>
                                        <p:tgtEl>
                                          <p:spTgt spid="2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DF7-11FE-2FBD-D069-0172748685F7}"/>
              </a:ext>
            </a:extLst>
          </p:cNvPr>
          <p:cNvSpPr>
            <a:spLocks noGrp="1"/>
          </p:cNvSpPr>
          <p:nvPr>
            <p:ph type="title"/>
          </p:nvPr>
        </p:nvSpPr>
        <p:spPr/>
        <p:txBody>
          <a:bodyPr/>
          <a:lstStyle/>
          <a:p>
            <a:r>
              <a:rPr lang="en-US" dirty="0">
                <a:solidFill>
                  <a:srgbClr val="FFFF00"/>
                </a:solidFill>
              </a:rPr>
              <a:t>Threshold Signature Closes the Deal</a:t>
            </a:r>
          </a:p>
        </p:txBody>
      </p:sp>
      <p:sp>
        <p:nvSpPr>
          <p:cNvPr id="3" name="Slide Number Placeholder 2">
            <a:extLst>
              <a:ext uri="{FF2B5EF4-FFF2-40B4-BE49-F238E27FC236}">
                <a16:creationId xmlns:a16="http://schemas.microsoft.com/office/drawing/2014/main" id="{439318DC-68DB-2FBB-7367-C8F7F2ED248D}"/>
              </a:ext>
            </a:extLst>
          </p:cNvPr>
          <p:cNvSpPr>
            <a:spLocks noGrp="1"/>
          </p:cNvSpPr>
          <p:nvPr>
            <p:ph type="sldNum" sz="quarter" idx="11"/>
          </p:nvPr>
        </p:nvSpPr>
        <p:spPr/>
        <p:txBody>
          <a:bodyPr/>
          <a:lstStyle/>
          <a:p>
            <a:pPr>
              <a:defRPr/>
            </a:pPr>
            <a:fld id="{D65C4E5D-DA99-460E-9E68-E8A28959880C}" type="slidenum">
              <a:rPr lang="x-none" smtClean="0"/>
              <a:pPr>
                <a:defRPr/>
              </a:pPr>
              <a:t>21</a:t>
            </a:fld>
            <a:endParaRPr lang="en-US" dirty="0"/>
          </a:p>
        </p:txBody>
      </p:sp>
      <p:sp>
        <p:nvSpPr>
          <p:cNvPr id="12" name="Flowchart: Magnetic Disk 11">
            <a:extLst>
              <a:ext uri="{FF2B5EF4-FFF2-40B4-BE49-F238E27FC236}">
                <a16:creationId xmlns:a16="http://schemas.microsoft.com/office/drawing/2014/main" id="{BF8F5D0E-F28D-1255-2881-8BED58BFBDFD}"/>
              </a:ext>
            </a:extLst>
          </p:cNvPr>
          <p:cNvSpPr/>
          <p:nvPr/>
        </p:nvSpPr>
        <p:spPr>
          <a:xfrm>
            <a:off x="784441" y="2297679"/>
            <a:ext cx="1301007" cy="942765"/>
          </a:xfrm>
          <a:prstGeom prst="flowChartMagneticDisk">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solidFill>
                  <a:srgbClr val="FFFF00"/>
                </a:solidFill>
                <a:latin typeface="Arial" panose="020B0604020202020204" pitchFamily="34" charset="0"/>
                <a:cs typeface="Arial" panose="020B0604020202020204" pitchFamily="34" charset="0"/>
              </a:rPr>
              <a:t>Axelar</a:t>
            </a:r>
          </a:p>
        </p:txBody>
      </p:sp>
      <p:grpSp>
        <p:nvGrpSpPr>
          <p:cNvPr id="26" name="Group 25">
            <a:extLst>
              <a:ext uri="{FF2B5EF4-FFF2-40B4-BE49-F238E27FC236}">
                <a16:creationId xmlns:a16="http://schemas.microsoft.com/office/drawing/2014/main" id="{9F6A70DE-0414-66B3-9039-07E743D7DF95}"/>
              </a:ext>
            </a:extLst>
          </p:cNvPr>
          <p:cNvGrpSpPr/>
          <p:nvPr/>
        </p:nvGrpSpPr>
        <p:grpSpPr>
          <a:xfrm>
            <a:off x="4830680" y="2040089"/>
            <a:ext cx="3445040" cy="1457945"/>
            <a:chOff x="1960296" y="3527353"/>
            <a:chExt cx="3445040" cy="1457945"/>
          </a:xfrm>
        </p:grpSpPr>
        <p:pic>
          <p:nvPicPr>
            <p:cNvPr id="4" name="Picture 3" descr="Settings gears - Free interface icons">
              <a:extLst>
                <a:ext uri="{FF2B5EF4-FFF2-40B4-BE49-F238E27FC236}">
                  <a16:creationId xmlns:a16="http://schemas.microsoft.com/office/drawing/2014/main" id="{DFFEC04E-DEAB-EE4E-94CE-7C1FCA7910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60296" y="39449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5" name="Picture 4" descr="Settings gears - Free interface icons">
              <a:extLst>
                <a:ext uri="{FF2B5EF4-FFF2-40B4-BE49-F238E27FC236}">
                  <a16:creationId xmlns:a16="http://schemas.microsoft.com/office/drawing/2014/main" id="{4DD94A8B-449A-C87A-30F6-ADBC18CB39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1087" y="40973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6" name="Picture 5" descr="Settings gears - Free interface icons">
              <a:extLst>
                <a:ext uri="{FF2B5EF4-FFF2-40B4-BE49-F238E27FC236}">
                  <a16:creationId xmlns:a16="http://schemas.microsoft.com/office/drawing/2014/main" id="{13D768B3-546E-0EAD-E63B-BD89C25180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41878" y="42497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3" name="Picture 12" descr="Settings gears - Free interface icons">
              <a:extLst>
                <a:ext uri="{FF2B5EF4-FFF2-40B4-BE49-F238E27FC236}">
                  <a16:creationId xmlns:a16="http://schemas.microsoft.com/office/drawing/2014/main" id="{FCBC8C48-F3C9-EE12-D579-2A8FC2B042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32669" y="4402120"/>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4" name="Picture 13" descr="Settings gears - Free interface icons">
              <a:extLst>
                <a:ext uri="{FF2B5EF4-FFF2-40B4-BE49-F238E27FC236}">
                  <a16:creationId xmlns:a16="http://schemas.microsoft.com/office/drawing/2014/main" id="{5E33B02A-EC82-3157-A278-4A5ED2ABBA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23460" y="38057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5" name="Picture 14" descr="Settings gears - Free interface icons">
              <a:extLst>
                <a:ext uri="{FF2B5EF4-FFF2-40B4-BE49-F238E27FC236}">
                  <a16:creationId xmlns:a16="http://schemas.microsoft.com/office/drawing/2014/main" id="{D3DA5200-E0B5-45AB-4B1C-F4EB102C85D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14251" y="39581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6" name="Picture 15" descr="Settings gears - Free interface icons">
              <a:extLst>
                <a:ext uri="{FF2B5EF4-FFF2-40B4-BE49-F238E27FC236}">
                  <a16:creationId xmlns:a16="http://schemas.microsoft.com/office/drawing/2014/main" id="{808A3D04-1F36-6B15-77D0-ED68101B848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5042" y="41105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7" name="Picture 16" descr="Settings gears - Free interface icons">
              <a:extLst>
                <a:ext uri="{FF2B5EF4-FFF2-40B4-BE49-F238E27FC236}">
                  <a16:creationId xmlns:a16="http://schemas.microsoft.com/office/drawing/2014/main" id="{E58A7E3E-E243-3EFD-A5F9-D0F33A84A1B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95833" y="4262931"/>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8" name="Picture 17" descr="Settings gears - Free interface icons">
              <a:extLst>
                <a:ext uri="{FF2B5EF4-FFF2-40B4-BE49-F238E27FC236}">
                  <a16:creationId xmlns:a16="http://schemas.microsoft.com/office/drawing/2014/main" id="{D9E62625-35B2-E385-D72B-DD1885BD3D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6624" y="36665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19" name="Picture 18" descr="Settings gears - Free interface icons">
              <a:extLst>
                <a:ext uri="{FF2B5EF4-FFF2-40B4-BE49-F238E27FC236}">
                  <a16:creationId xmlns:a16="http://schemas.microsoft.com/office/drawing/2014/main" id="{4ADADF8D-3CBD-21B6-5422-90ECF3DFFE1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77415" y="38189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0" name="Picture 19" descr="Settings gears - Free interface icons">
              <a:extLst>
                <a:ext uri="{FF2B5EF4-FFF2-40B4-BE49-F238E27FC236}">
                  <a16:creationId xmlns:a16="http://schemas.microsoft.com/office/drawing/2014/main" id="{9E7CD35E-879B-9ECC-D175-F50FB4B82A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68206" y="39713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1" name="Picture 20" descr="Settings gears - Free interface icons">
              <a:extLst>
                <a:ext uri="{FF2B5EF4-FFF2-40B4-BE49-F238E27FC236}">
                  <a16:creationId xmlns:a16="http://schemas.microsoft.com/office/drawing/2014/main" id="{DF0B4D47-A0C3-08A1-CD08-D1095BDAD2F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58997" y="4123742"/>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2" name="Picture 21" descr="Settings gears - Free interface icons">
              <a:extLst>
                <a:ext uri="{FF2B5EF4-FFF2-40B4-BE49-F238E27FC236}">
                  <a16:creationId xmlns:a16="http://schemas.microsoft.com/office/drawing/2014/main" id="{90D1983A-AEA6-54F9-52FA-E36E700BC5A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49788" y="35273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3" name="Picture 22" descr="Settings gears - Free interface icons">
              <a:extLst>
                <a:ext uri="{FF2B5EF4-FFF2-40B4-BE49-F238E27FC236}">
                  <a16:creationId xmlns:a16="http://schemas.microsoft.com/office/drawing/2014/main" id="{D1AE6462-7E35-9E8C-F969-24F0E39CFF0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0579" y="36797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4" name="Picture 23" descr="Settings gears - Free interface icons">
              <a:extLst>
                <a:ext uri="{FF2B5EF4-FFF2-40B4-BE49-F238E27FC236}">
                  <a16:creationId xmlns:a16="http://schemas.microsoft.com/office/drawing/2014/main" id="{848551C6-8415-B156-2DE5-CA559B6355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1370" y="38321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pic>
          <p:nvPicPr>
            <p:cNvPr id="25" name="Picture 24" descr="Settings gears - Free interface icons">
              <a:extLst>
                <a:ext uri="{FF2B5EF4-FFF2-40B4-BE49-F238E27FC236}">
                  <a16:creationId xmlns:a16="http://schemas.microsoft.com/office/drawing/2014/main" id="{909C0111-8A6E-893A-C33D-92A0A915DC6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2158" y="3984553"/>
              <a:ext cx="583178" cy="583178"/>
            </a:xfrm>
            <a:prstGeom prst="rect">
              <a:avLst/>
            </a:prstGeom>
            <a:noFill/>
            <a:effectLst>
              <a:glow rad="139700">
                <a:schemeClr val="accent3">
                  <a:satMod val="175000"/>
                  <a:alpha val="40000"/>
                </a:schemeClr>
              </a:glow>
            </a:effectLst>
            <a:extLst>
              <a:ext uri="{909E8E84-426E-40DD-AFC4-6F175D3DCCD1}">
                <a14:hiddenFill xmlns:a14="http://schemas.microsoft.com/office/drawing/2010/main">
                  <a:solidFill>
                    <a:srgbClr val="FFFFFF"/>
                  </a:solidFill>
                </a14:hiddenFill>
              </a:ext>
            </a:extLst>
          </p:spPr>
        </p:pic>
      </p:grpSp>
      <p:sp>
        <p:nvSpPr>
          <p:cNvPr id="40" name="Flowchart: Magnetic Disk 39">
            <a:extLst>
              <a:ext uri="{FF2B5EF4-FFF2-40B4-BE49-F238E27FC236}">
                <a16:creationId xmlns:a16="http://schemas.microsoft.com/office/drawing/2014/main" id="{881677B2-4F7F-6F6E-5A52-C6BB877DC3C4}"/>
              </a:ext>
            </a:extLst>
          </p:cNvPr>
          <p:cNvSpPr/>
          <p:nvPr/>
        </p:nvSpPr>
        <p:spPr>
          <a:xfrm>
            <a:off x="1321205" y="5237934"/>
            <a:ext cx="1301007" cy="942765"/>
          </a:xfrm>
          <a:prstGeom prst="flowChartMagneticDisk">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Source</a:t>
            </a:r>
          </a:p>
        </p:txBody>
      </p:sp>
      <p:sp>
        <p:nvSpPr>
          <p:cNvPr id="9" name="Flowchart: Magnetic Disk 8">
            <a:extLst>
              <a:ext uri="{FF2B5EF4-FFF2-40B4-BE49-F238E27FC236}">
                <a16:creationId xmlns:a16="http://schemas.microsoft.com/office/drawing/2014/main" id="{527FBE15-B86B-4EDB-CDB1-A2FE8805ACA1}"/>
              </a:ext>
            </a:extLst>
          </p:cNvPr>
          <p:cNvSpPr/>
          <p:nvPr/>
        </p:nvSpPr>
        <p:spPr>
          <a:xfrm>
            <a:off x="6020422" y="5193839"/>
            <a:ext cx="1436335" cy="942765"/>
          </a:xfrm>
          <a:prstGeom prst="flowChartMagneticDisk">
            <a:avLst/>
          </a:prstGeom>
          <a:noFill/>
          <a:ln w="38100">
            <a:solidFill>
              <a:srgbClr val="FF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latin typeface="Arial" panose="020B0604020202020204" pitchFamily="34" charset="0"/>
                <a:cs typeface="Arial" panose="020B0604020202020204" pitchFamily="34" charset="0"/>
              </a:rPr>
              <a:t>Destination</a:t>
            </a:r>
          </a:p>
        </p:txBody>
      </p:sp>
      <p:sp>
        <p:nvSpPr>
          <p:cNvPr id="11" name="Rounded Rectangular Callout 16">
            <a:extLst>
              <a:ext uri="{FF2B5EF4-FFF2-40B4-BE49-F238E27FC236}">
                <a16:creationId xmlns:a16="http://schemas.microsoft.com/office/drawing/2014/main" id="{B38E6636-F8E3-1BBA-B759-F2E56FA1E21E}"/>
              </a:ext>
            </a:extLst>
          </p:cNvPr>
          <p:cNvSpPr/>
          <p:nvPr/>
        </p:nvSpPr>
        <p:spPr bwMode="auto">
          <a:xfrm>
            <a:off x="6655163" y="3716104"/>
            <a:ext cx="2017492" cy="783193"/>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When did T happen on S?</a:t>
            </a:r>
            <a:endParaRPr lang="en-US" sz="2000" i="1" dirty="0">
              <a:solidFill>
                <a:srgbClr val="FFC000"/>
              </a:solidFill>
              <a:latin typeface="Arial" panose="020B0604020202020204" pitchFamily="34" charset="0"/>
              <a:cs typeface="Arial" pitchFamily="34" charset="0"/>
            </a:endParaRPr>
          </a:p>
        </p:txBody>
      </p:sp>
      <p:grpSp>
        <p:nvGrpSpPr>
          <p:cNvPr id="28" name="Group 27">
            <a:extLst>
              <a:ext uri="{FF2B5EF4-FFF2-40B4-BE49-F238E27FC236}">
                <a16:creationId xmlns:a16="http://schemas.microsoft.com/office/drawing/2014/main" id="{1AC50E06-FF78-3CBE-1A7B-375D5D89D05A}"/>
              </a:ext>
            </a:extLst>
          </p:cNvPr>
          <p:cNvGrpSpPr/>
          <p:nvPr/>
        </p:nvGrpSpPr>
        <p:grpSpPr>
          <a:xfrm>
            <a:off x="1589748" y="1966243"/>
            <a:ext cx="1645551" cy="889265"/>
            <a:chOff x="1589748" y="1966243"/>
            <a:chExt cx="1645551" cy="889265"/>
          </a:xfrm>
        </p:grpSpPr>
        <p:sp>
          <p:nvSpPr>
            <p:cNvPr id="7" name="Rounded Rectangular Callout 16">
              <a:extLst>
                <a:ext uri="{FF2B5EF4-FFF2-40B4-BE49-F238E27FC236}">
                  <a16:creationId xmlns:a16="http://schemas.microsoft.com/office/drawing/2014/main" id="{01305F8C-7D29-CA69-0F99-A686554EC2E2}"/>
                </a:ext>
              </a:extLst>
            </p:cNvPr>
            <p:cNvSpPr/>
            <p:nvPr/>
          </p:nvSpPr>
          <p:spPr bwMode="auto">
            <a:xfrm>
              <a:off x="1589748" y="1966243"/>
              <a:ext cx="1645551" cy="442674"/>
            </a:xfrm>
            <a:prstGeom prst="wedgeRoundRectCallout">
              <a:avLst>
                <a:gd name="adj1" fmla="val -32986"/>
                <a:gd name="adj2" fmla="val 118253"/>
                <a:gd name="adj3" fmla="val 16667"/>
              </a:avLst>
            </a:prstGeom>
            <a:solidFill>
              <a:schemeClr val="bg1"/>
            </a:solidFill>
            <a:ln w="38100">
              <a:solidFill>
                <a:srgbClr val="FFFF00"/>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At Block 25!</a:t>
              </a:r>
              <a:endParaRPr lang="en-US" sz="2000" i="1" dirty="0">
                <a:solidFill>
                  <a:srgbClr val="FFC000"/>
                </a:solidFill>
                <a:latin typeface="Arial" panose="020B0604020202020204" pitchFamily="34" charset="0"/>
                <a:cs typeface="Arial" pitchFamily="34" charset="0"/>
              </a:endParaRPr>
            </a:p>
          </p:txBody>
        </p:sp>
        <p:pic>
          <p:nvPicPr>
            <p:cNvPr id="8" name="Picture 7" descr="Green Check Marks - Clipart library">
              <a:extLst>
                <a:ext uri="{FF2B5EF4-FFF2-40B4-BE49-F238E27FC236}">
                  <a16:creationId xmlns:a16="http://schemas.microsoft.com/office/drawing/2014/main" id="{52B40DE9-4473-69B2-0A0F-563FDF142C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3328" y="2232789"/>
              <a:ext cx="694809" cy="62271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roup 28">
            <a:extLst>
              <a:ext uri="{FF2B5EF4-FFF2-40B4-BE49-F238E27FC236}">
                <a16:creationId xmlns:a16="http://schemas.microsoft.com/office/drawing/2014/main" id="{C95DC2A6-D533-6DAD-29F0-060AFEC490A9}"/>
              </a:ext>
            </a:extLst>
          </p:cNvPr>
          <p:cNvGrpSpPr/>
          <p:nvPr/>
        </p:nvGrpSpPr>
        <p:grpSpPr>
          <a:xfrm>
            <a:off x="7321768" y="4793301"/>
            <a:ext cx="1645551" cy="889265"/>
            <a:chOff x="1589748" y="1966243"/>
            <a:chExt cx="1645551" cy="889265"/>
          </a:xfrm>
        </p:grpSpPr>
        <p:sp>
          <p:nvSpPr>
            <p:cNvPr id="30" name="Rounded Rectangular Callout 16">
              <a:extLst>
                <a:ext uri="{FF2B5EF4-FFF2-40B4-BE49-F238E27FC236}">
                  <a16:creationId xmlns:a16="http://schemas.microsoft.com/office/drawing/2014/main" id="{9D93A084-F7CD-C6B1-CFCE-92126C09372C}"/>
                </a:ext>
              </a:extLst>
            </p:cNvPr>
            <p:cNvSpPr/>
            <p:nvPr/>
          </p:nvSpPr>
          <p:spPr bwMode="auto">
            <a:xfrm>
              <a:off x="1589748" y="1966243"/>
              <a:ext cx="1645551" cy="442674"/>
            </a:xfrm>
            <a:prstGeom prst="wedgeRoundRectCallout">
              <a:avLst>
                <a:gd name="adj1" fmla="val -32986"/>
                <a:gd name="adj2" fmla="val 118253"/>
                <a:gd name="adj3" fmla="val 16667"/>
              </a:avLst>
            </a:prstGeom>
            <a:solidFill>
              <a:schemeClr val="bg1"/>
            </a:solidFill>
            <a:ln w="38100">
              <a:solidFill>
                <a:srgbClr val="FF66FF"/>
              </a:solidFill>
              <a:round/>
              <a:headEnd/>
              <a:tailEnd/>
            </a:ln>
            <a:effectLst/>
          </p:spPr>
          <p:txBody>
            <a:bodyPr wrap="square" rtlCol="0" anchor="ctr">
              <a:spAutoFit/>
            </a:bodyPr>
            <a:lstStyle/>
            <a:p>
              <a:pPr algn="ctr"/>
              <a:r>
                <a:rPr lang="en-US" sz="2000" dirty="0">
                  <a:solidFill>
                    <a:srgbClr val="FFFF00"/>
                  </a:solidFill>
                  <a:latin typeface="Arial" panose="020B0604020202020204" pitchFamily="34" charset="0"/>
                  <a:cs typeface="Arial" pitchFamily="34" charset="0"/>
                  <a:sym typeface="Symbol"/>
                </a:rPr>
                <a:t>At Block 25!</a:t>
              </a:r>
              <a:endParaRPr lang="en-US" sz="2000" i="1" dirty="0">
                <a:solidFill>
                  <a:srgbClr val="FFC000"/>
                </a:solidFill>
                <a:latin typeface="Arial" panose="020B0604020202020204" pitchFamily="34" charset="0"/>
                <a:cs typeface="Arial" pitchFamily="34" charset="0"/>
              </a:endParaRPr>
            </a:p>
          </p:txBody>
        </p:sp>
        <p:pic>
          <p:nvPicPr>
            <p:cNvPr id="31" name="Picture 30" descr="Green Check Marks - Clipart library">
              <a:extLst>
                <a:ext uri="{FF2B5EF4-FFF2-40B4-BE49-F238E27FC236}">
                  <a16:creationId xmlns:a16="http://schemas.microsoft.com/office/drawing/2014/main" id="{87416094-FBA5-9BE1-02EE-A7B760EBC00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23328" y="2232789"/>
              <a:ext cx="694809" cy="622719"/>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0" name="Thought Bubble: Cloud 9">
            <a:extLst>
              <a:ext uri="{FF2B5EF4-FFF2-40B4-BE49-F238E27FC236}">
                <a16:creationId xmlns:a16="http://schemas.microsoft.com/office/drawing/2014/main" id="{67732BBB-1F9B-DD00-90D6-D3E029690F77}"/>
              </a:ext>
            </a:extLst>
          </p:cNvPr>
          <p:cNvSpPr/>
          <p:nvPr/>
        </p:nvSpPr>
        <p:spPr bwMode="auto">
          <a:xfrm>
            <a:off x="2770057" y="3871478"/>
            <a:ext cx="3597756" cy="1077575"/>
          </a:xfrm>
          <a:prstGeom prst="cloudCallout">
            <a:avLst>
              <a:gd name="adj1" fmla="val 44356"/>
              <a:gd name="adj2" fmla="val 58888"/>
            </a:avLst>
          </a:prstGeom>
          <a:solidFill>
            <a:schemeClr val="bg1"/>
          </a:solidFill>
          <a:ln w="38100" cap="flat" cmpd="sng" algn="ctr">
            <a:solidFill>
              <a:srgbClr val="FF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 believe because  of threshold sig</a:t>
            </a:r>
          </a:p>
        </p:txBody>
      </p:sp>
    </p:spTree>
    <p:extLst>
      <p:ext uri="{BB962C8B-B14F-4D97-AF65-F5344CB8AC3E}">
        <p14:creationId xmlns:p14="http://schemas.microsoft.com/office/powerpoint/2010/main" val="40159242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1E4C-8974-42EC-A46F-A6239FEB0F1D}"/>
              </a:ext>
            </a:extLst>
          </p:cNvPr>
          <p:cNvSpPr>
            <a:spLocks noGrp="1"/>
          </p:cNvSpPr>
          <p:nvPr>
            <p:ph type="title"/>
          </p:nvPr>
        </p:nvSpPr>
        <p:spPr>
          <a:xfrm>
            <a:off x="685800" y="2857500"/>
            <a:ext cx="7772400" cy="1143000"/>
          </a:xfrm>
        </p:spPr>
        <p:txBody>
          <a:bodyPr/>
          <a:lstStyle/>
          <a:p>
            <a:r>
              <a:rPr lang="en-US" dirty="0">
                <a:solidFill>
                  <a:srgbClr val="FFFF00"/>
                </a:solidFill>
              </a:rPr>
              <a:t>Token Bridges</a:t>
            </a:r>
          </a:p>
        </p:txBody>
      </p:sp>
      <p:sp>
        <p:nvSpPr>
          <p:cNvPr id="3" name="Slide Number Placeholder 2">
            <a:extLst>
              <a:ext uri="{FF2B5EF4-FFF2-40B4-BE49-F238E27FC236}">
                <a16:creationId xmlns:a16="http://schemas.microsoft.com/office/drawing/2014/main" id="{77A565BF-882F-4B85-852B-40EC6872269C}"/>
              </a:ext>
            </a:extLst>
          </p:cNvPr>
          <p:cNvSpPr>
            <a:spLocks noGrp="1"/>
          </p:cNvSpPr>
          <p:nvPr>
            <p:ph type="sldNum" sz="quarter" idx="11"/>
          </p:nvPr>
        </p:nvSpPr>
        <p:spPr/>
        <p:txBody>
          <a:bodyPr/>
          <a:lstStyle/>
          <a:p>
            <a:pPr>
              <a:defRPr/>
            </a:pPr>
            <a:fld id="{D65C4E5D-DA99-460E-9E68-E8A28959880C}" type="slidenum">
              <a:rPr lang="x-none" smtClean="0"/>
              <a:pPr>
                <a:defRPr/>
              </a:pPr>
              <a:t>22</a:t>
            </a:fld>
            <a:endParaRPr lang="en-US" dirty="0"/>
          </a:p>
        </p:txBody>
      </p:sp>
    </p:spTree>
    <p:extLst>
      <p:ext uri="{BB962C8B-B14F-4D97-AF65-F5344CB8AC3E}">
        <p14:creationId xmlns:p14="http://schemas.microsoft.com/office/powerpoint/2010/main" val="42467535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2" descr="Tracing Renaissance art to the birth of modern banking | CNN">
            <a:extLst>
              <a:ext uri="{FF2B5EF4-FFF2-40B4-BE49-F238E27FC236}">
                <a16:creationId xmlns:a16="http://schemas.microsoft.com/office/drawing/2014/main" id="{FBE81BBF-E838-4DF6-BF0F-1B18B94DFE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71368" y="896592"/>
            <a:ext cx="1881264" cy="203787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23</a:t>
            </a:fld>
            <a:endParaRPr lang="en-US" dirty="0"/>
          </a:p>
        </p:txBody>
      </p:sp>
      <p:sp>
        <p:nvSpPr>
          <p:cNvPr id="9" name="TextBox 8">
            <a:extLst>
              <a:ext uri="{FF2B5EF4-FFF2-40B4-BE49-F238E27FC236}">
                <a16:creationId xmlns:a16="http://schemas.microsoft.com/office/drawing/2014/main" id="{17C77629-F8A7-4BD8-B5CA-D2E8A1A4961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10" name="TextBox 9">
            <a:extLst>
              <a:ext uri="{FF2B5EF4-FFF2-40B4-BE49-F238E27FC236}">
                <a16:creationId xmlns:a16="http://schemas.microsoft.com/office/drawing/2014/main" id="{40C460BB-2152-427F-95B2-AD559745B808}"/>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EE1C1B58-B9DA-4DB0-8D89-380CF0E6C20A}"/>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7933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24</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17" name="Arrow: Up 16">
            <a:extLst>
              <a:ext uri="{FF2B5EF4-FFF2-40B4-BE49-F238E27FC236}">
                <a16:creationId xmlns:a16="http://schemas.microsoft.com/office/drawing/2014/main" id="{A8C85688-E738-4A72-B3AF-AFBC4697C6AF}"/>
              </a:ext>
            </a:extLst>
          </p:cNvPr>
          <p:cNvSpPr/>
          <p:nvPr/>
        </p:nvSpPr>
        <p:spPr bwMode="auto">
          <a:xfrm>
            <a:off x="644567" y="4302976"/>
            <a:ext cx="2392668" cy="1428750"/>
          </a:xfrm>
          <a:prstGeom prst="upArrow">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Freeze</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florin</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711F24E1-E0DE-4020-932C-BB4865860F1E}"/>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19" name="TextBox 18">
            <a:extLst>
              <a:ext uri="{FF2B5EF4-FFF2-40B4-BE49-F238E27FC236}">
                <a16:creationId xmlns:a16="http://schemas.microsoft.com/office/drawing/2014/main" id="{FF2D2CC5-6556-4EFC-A6C1-4040AC7C8842}"/>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0" name="TextBox 19">
            <a:extLst>
              <a:ext uri="{FF2B5EF4-FFF2-40B4-BE49-F238E27FC236}">
                <a16:creationId xmlns:a16="http://schemas.microsoft.com/office/drawing/2014/main" id="{C23A75FE-784F-44C0-B71E-9717F0ECD43F}"/>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C333BF11-5F09-4963-A566-3F191C173FB0}"/>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3" name="Picture 2" descr="Tracing Renaissance art to the birth of modern banking | CNN">
            <a:extLst>
              <a:ext uri="{FF2B5EF4-FFF2-40B4-BE49-F238E27FC236}">
                <a16:creationId xmlns:a16="http://schemas.microsoft.com/office/drawing/2014/main" id="{F1E37E72-1F8E-43E1-9E80-4CE4128A0FAE}"/>
              </a:ext>
            </a:extLst>
          </p:cNvPr>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994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25</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711F24E1-E0DE-4020-932C-BB4865860F1E}"/>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19" name="TextBox 18">
            <a:extLst>
              <a:ext uri="{FF2B5EF4-FFF2-40B4-BE49-F238E27FC236}">
                <a16:creationId xmlns:a16="http://schemas.microsoft.com/office/drawing/2014/main" id="{FF2D2CC5-6556-4EFC-A6C1-4040AC7C8842}"/>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0" name="TextBox 19">
            <a:extLst>
              <a:ext uri="{FF2B5EF4-FFF2-40B4-BE49-F238E27FC236}">
                <a16:creationId xmlns:a16="http://schemas.microsoft.com/office/drawing/2014/main" id="{C23A75FE-784F-44C0-B71E-9717F0ECD43F}"/>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C333BF11-5F09-4963-A566-3F191C173FB0}"/>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 name="Scroll: Vertical 1">
            <a:extLst>
              <a:ext uri="{FF2B5EF4-FFF2-40B4-BE49-F238E27FC236}">
                <a16:creationId xmlns:a16="http://schemas.microsoft.com/office/drawing/2014/main" id="{4F99218E-8B48-49F7-BE36-9594882EC30B}"/>
              </a:ext>
            </a:extLst>
          </p:cNvPr>
          <p:cNvSpPr/>
          <p:nvPr/>
        </p:nvSpPr>
        <p:spPr bwMode="auto">
          <a:xfrm>
            <a:off x="2047119" y="4019764"/>
            <a:ext cx="1683226" cy="1015841"/>
          </a:xfrm>
          <a:prstGeom prst="verticalScroll">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Proof of freeze</a:t>
            </a:r>
          </a:p>
        </p:txBody>
      </p:sp>
      <p:pic>
        <p:nvPicPr>
          <p:cNvPr id="14" name="Picture 2" descr="Tracing Renaissance art to the birth of modern banking | CNN">
            <a:extLst>
              <a:ext uri="{FF2B5EF4-FFF2-40B4-BE49-F238E27FC236}">
                <a16:creationId xmlns:a16="http://schemas.microsoft.com/office/drawing/2014/main" id="{171EED8E-4648-4CC1-96A6-B1DD88BEB810}"/>
              </a:ext>
            </a:extLst>
          </p:cNvPr>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8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2135 0.03472 L 0.43455 0.01597 " pathEditMode="relative" ptsTypes="AA">
                                      <p:cBhvr>
                                        <p:cTn id="6"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28" name="Scroll: Vertical 27">
            <a:extLst>
              <a:ext uri="{FF2B5EF4-FFF2-40B4-BE49-F238E27FC236}">
                <a16:creationId xmlns:a16="http://schemas.microsoft.com/office/drawing/2014/main" id="{6078FCED-4CBF-4DC5-BA28-2FC5DDCA7374}"/>
              </a:ext>
            </a:extLst>
          </p:cNvPr>
          <p:cNvSpPr/>
          <p:nvPr/>
        </p:nvSpPr>
        <p:spPr bwMode="auto">
          <a:xfrm>
            <a:off x="4806586" y="3979304"/>
            <a:ext cx="1683226" cy="1015841"/>
          </a:xfrm>
          <a:prstGeom prst="verticalScroll">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Proof of freeze</a:t>
            </a:r>
          </a:p>
        </p:txBody>
      </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26</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2" name="Arrow: Up 21">
            <a:extLst>
              <a:ext uri="{FF2B5EF4-FFF2-40B4-BE49-F238E27FC236}">
                <a16:creationId xmlns:a16="http://schemas.microsoft.com/office/drawing/2014/main" id="{E6C04903-7E46-4680-8262-754D5204CFB7}"/>
              </a:ext>
            </a:extLst>
          </p:cNvPr>
          <p:cNvSpPr/>
          <p:nvPr/>
        </p:nvSpPr>
        <p:spPr bwMode="auto">
          <a:xfrm>
            <a:off x="5714671" y="4152538"/>
            <a:ext cx="2857498" cy="1428750"/>
          </a:xfrm>
          <a:prstGeom prst="upArrow">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Mint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“wrapped”</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florin</a:t>
            </a: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99008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27</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61A8075A-1EB2-4557-A424-8343F1FDCC17}"/>
              </a:ext>
            </a:extLst>
          </p:cNvPr>
          <p:cNvSpPr txBox="1"/>
          <p:nvPr/>
        </p:nvSpPr>
        <p:spPr bwMode="auto">
          <a:xfrm>
            <a:off x="1128184" y="4079740"/>
            <a:ext cx="6683241"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“wrapped” florin is a token on Guilder BC</a:t>
            </a:r>
          </a:p>
        </p:txBody>
      </p:sp>
    </p:spTree>
    <p:extLst>
      <p:ext uri="{BB962C8B-B14F-4D97-AF65-F5344CB8AC3E}">
        <p14:creationId xmlns:p14="http://schemas.microsoft.com/office/powerpoint/2010/main" val="1282591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28</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384421F-6DDA-4EF3-BEC2-C0778A2BC698}"/>
              </a:ext>
            </a:extLst>
          </p:cNvPr>
          <p:cNvSpPr txBox="1"/>
          <p:nvPr/>
        </p:nvSpPr>
        <p:spPr bwMode="auto">
          <a:xfrm>
            <a:off x="476101" y="5662525"/>
            <a:ext cx="3284874" cy="523220"/>
          </a:xfrm>
          <a:prstGeom prst="rect">
            <a:avLst/>
          </a:prstGeom>
          <a:solidFill>
            <a:schemeClr val="bg1"/>
          </a:solidFill>
          <a:ln w="76200">
            <a:solidFill>
              <a:srgbClr val="66FF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 1 frozen florin here</a:t>
            </a:r>
          </a:p>
        </p:txBody>
      </p:sp>
      <p:sp>
        <p:nvSpPr>
          <p:cNvPr id="18" name="TextBox 17">
            <a:extLst>
              <a:ext uri="{FF2B5EF4-FFF2-40B4-BE49-F238E27FC236}">
                <a16:creationId xmlns:a16="http://schemas.microsoft.com/office/drawing/2014/main" id="{FC70B82B-5052-4A7E-A87F-19BE0CB3FBC9}"/>
              </a:ext>
            </a:extLst>
          </p:cNvPr>
          <p:cNvSpPr txBox="1"/>
          <p:nvPr/>
        </p:nvSpPr>
        <p:spPr bwMode="auto">
          <a:xfrm>
            <a:off x="4883391" y="5662525"/>
            <a:ext cx="3567002"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1 wrapped florin here</a:t>
            </a:r>
          </a:p>
        </p:txBody>
      </p:sp>
      <p:sp>
        <p:nvSpPr>
          <p:cNvPr id="19" name="TextBox 18">
            <a:extLst>
              <a:ext uri="{FF2B5EF4-FFF2-40B4-BE49-F238E27FC236}">
                <a16:creationId xmlns:a16="http://schemas.microsoft.com/office/drawing/2014/main" id="{02E8A9B6-D57C-467F-912D-A4047DC60613}"/>
              </a:ext>
            </a:extLst>
          </p:cNvPr>
          <p:cNvSpPr txBox="1"/>
          <p:nvPr/>
        </p:nvSpPr>
        <p:spPr bwMode="auto">
          <a:xfrm>
            <a:off x="3269651" y="4337804"/>
            <a:ext cx="2105064" cy="954107"/>
          </a:xfrm>
          <a:prstGeom prst="rect">
            <a:avLst/>
          </a:prstGeom>
          <a:solidFill>
            <a:schemeClr val="bg1"/>
          </a:solidFill>
          <a:ln w="76200">
            <a:solidFill>
              <a:srgbClr val="FF0066"/>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Cross-chain</a:t>
            </a:r>
          </a:p>
          <a:p>
            <a:pPr algn="ctr"/>
            <a:r>
              <a:rPr lang="en-US" sz="2800" dirty="0">
                <a:solidFill>
                  <a:srgbClr val="FFFF00"/>
                </a:solidFill>
                <a:latin typeface="Arial" panose="020B0604020202020204" pitchFamily="34" charset="0"/>
                <a:cs typeface="Arial" panose="020B0604020202020204" pitchFamily="34" charset="0"/>
              </a:rPr>
              <a:t>invariant</a:t>
            </a:r>
          </a:p>
        </p:txBody>
      </p:sp>
    </p:spTree>
    <p:extLst>
      <p:ext uri="{BB962C8B-B14F-4D97-AF65-F5344CB8AC3E}">
        <p14:creationId xmlns:p14="http://schemas.microsoft.com/office/powerpoint/2010/main" val="301615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8" grpId="0" animBg="1"/>
      <p:bldP spid="1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206CD9BB-74BF-4E9E-AB97-1A198CDABF4F}"/>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E9084B50-752E-4270-8125-043741ED096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11C5057A-92D4-4A43-8BEA-B4ACBC6517A4}"/>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29</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2246702"/>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2" name="Arrow: Up 21">
            <a:extLst>
              <a:ext uri="{FF2B5EF4-FFF2-40B4-BE49-F238E27FC236}">
                <a16:creationId xmlns:a16="http://schemas.microsoft.com/office/drawing/2014/main" id="{E6C04903-7E46-4680-8262-754D5204CFB7}"/>
              </a:ext>
            </a:extLst>
          </p:cNvPr>
          <p:cNvSpPr/>
          <p:nvPr/>
        </p:nvSpPr>
        <p:spPr bwMode="auto">
          <a:xfrm>
            <a:off x="5714671" y="4152538"/>
            <a:ext cx="2857498" cy="1428750"/>
          </a:xfrm>
          <a:prstGeom prst="upArrow">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trade</a:t>
            </a: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E3F21B6A-15B7-482B-85E1-E3116EA7A235}"/>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748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00573 -0.00417 L 0.14827 -0.08449 L 0.00035 -0.15394 " pathEditMode="relative" ptsTypes="AAA">
                                      <p:cBhvr>
                                        <p:cTn id="6" dur="2000" fill="hold"/>
                                        <p:tgtEl>
                                          <p:spTgt spid="1030"/>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0.00017 -0.00348 L -0.14722 0.09305 L -0.0052 0.16898 " pathEditMode="relative" ptsTypes="AAA">
                                      <p:cBhvr>
                                        <p:cTn id="8" dur="2000" fill="hold"/>
                                        <p:tgtEl>
                                          <p:spTgt spid="30"/>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5ECA1-A966-4D26-9F77-2C46F2934E3F}"/>
              </a:ext>
            </a:extLst>
          </p:cNvPr>
          <p:cNvSpPr>
            <a:spLocks noGrp="1"/>
          </p:cNvSpPr>
          <p:nvPr>
            <p:ph type="title"/>
          </p:nvPr>
        </p:nvSpPr>
        <p:spPr>
          <a:xfrm>
            <a:off x="685800" y="2857500"/>
            <a:ext cx="7772400" cy="1143000"/>
          </a:xfrm>
        </p:spPr>
        <p:txBody>
          <a:bodyPr/>
          <a:lstStyle/>
          <a:p>
            <a:r>
              <a:rPr lang="en-US" dirty="0">
                <a:solidFill>
                  <a:srgbClr val="FFFF00"/>
                </a:solidFill>
              </a:rPr>
              <a:t>This Lecture:</a:t>
            </a:r>
            <a:br>
              <a:rPr lang="en-US" dirty="0">
                <a:solidFill>
                  <a:srgbClr val="FFFF00"/>
                </a:solidFill>
              </a:rPr>
            </a:br>
            <a:r>
              <a:rPr lang="en-US" dirty="0">
                <a:solidFill>
                  <a:srgbClr val="FFFF00"/>
                </a:solidFill>
              </a:rPr>
              <a:t>Cross-Chain Messaging</a:t>
            </a:r>
            <a:br>
              <a:rPr lang="en-US" dirty="0">
                <a:solidFill>
                  <a:srgbClr val="FFFF00"/>
                </a:solidFill>
              </a:rPr>
            </a:br>
            <a:r>
              <a:rPr lang="en-US" dirty="0">
                <a:solidFill>
                  <a:srgbClr val="FFFF00"/>
                </a:solidFill>
              </a:rPr>
              <a:t>Token Bridges</a:t>
            </a:r>
            <a:br>
              <a:rPr lang="en-US" dirty="0">
                <a:solidFill>
                  <a:srgbClr val="FFFF00"/>
                </a:solidFill>
              </a:rPr>
            </a:br>
            <a:r>
              <a:rPr lang="en-US" dirty="0">
                <a:solidFill>
                  <a:srgbClr val="FFFF00"/>
                </a:solidFill>
              </a:rPr>
              <a:t>Cross-Chain Atomicity</a:t>
            </a:r>
          </a:p>
        </p:txBody>
      </p:sp>
      <p:sp>
        <p:nvSpPr>
          <p:cNvPr id="3" name="Slide Number Placeholder 2">
            <a:extLst>
              <a:ext uri="{FF2B5EF4-FFF2-40B4-BE49-F238E27FC236}">
                <a16:creationId xmlns:a16="http://schemas.microsoft.com/office/drawing/2014/main" id="{33BF6435-A8B0-45A3-9F53-BB9CC1711C25}"/>
              </a:ext>
            </a:extLst>
          </p:cNvPr>
          <p:cNvSpPr>
            <a:spLocks noGrp="1"/>
          </p:cNvSpPr>
          <p:nvPr>
            <p:ph type="sldNum" sz="quarter" idx="11"/>
          </p:nvPr>
        </p:nvSpPr>
        <p:spPr/>
        <p:txBody>
          <a:bodyPr/>
          <a:lstStyle/>
          <a:p>
            <a:pPr>
              <a:defRPr/>
            </a:pPr>
            <a:fld id="{D65C4E5D-DA99-460E-9E68-E8A28959880C}" type="slidenum">
              <a:rPr lang="x-none" smtClean="0"/>
              <a:pPr>
                <a:defRPr/>
              </a:pPr>
              <a:t>3</a:t>
            </a:fld>
            <a:endParaRPr lang="en-US" dirty="0"/>
          </a:p>
        </p:txBody>
      </p:sp>
    </p:spTree>
    <p:extLst>
      <p:ext uri="{BB962C8B-B14F-4D97-AF65-F5344CB8AC3E}">
        <p14:creationId xmlns:p14="http://schemas.microsoft.com/office/powerpoint/2010/main" val="2038032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1577CCBA-5A6F-4C6E-87A9-920EAC43F8C9}"/>
              </a:ext>
            </a:extLst>
          </p:cNvPr>
          <p:cNvGrpSpPr/>
          <p:nvPr/>
        </p:nvGrpSpPr>
        <p:grpSpPr>
          <a:xfrm>
            <a:off x="6714114" y="2076986"/>
            <a:ext cx="1583170" cy="1714968"/>
            <a:chOff x="5208036" y="4178121"/>
            <a:chExt cx="1583170" cy="1714968"/>
          </a:xfrm>
        </p:grpSpPr>
        <p:pic>
          <p:nvPicPr>
            <p:cNvPr id="30" name="Picture 2" descr="Tracing Renaissance art to the birth of modern banking | CNN">
              <a:extLst>
                <a:ext uri="{FF2B5EF4-FFF2-40B4-BE49-F238E27FC236}">
                  <a16:creationId xmlns:a16="http://schemas.microsoft.com/office/drawing/2014/main" id="{197EFD4F-B4BF-4DC6-81D4-31B28A4182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1" name="Rectangle: Rounded Corners 30">
              <a:extLst>
                <a:ext uri="{FF2B5EF4-FFF2-40B4-BE49-F238E27FC236}">
                  <a16:creationId xmlns:a16="http://schemas.microsoft.com/office/drawing/2014/main" id="{830E0090-DE67-4552-8DAE-D6BFE87C3A37}"/>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30</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8" name="Picture 2" descr="Tracing Renaissance art to the birth of modern banking | CNN">
            <a:extLst>
              <a:ext uri="{FF2B5EF4-FFF2-40B4-BE49-F238E27FC236}">
                <a16:creationId xmlns:a16="http://schemas.microsoft.com/office/drawing/2014/main" id="{4D0FF9C0-697E-44B5-8AE0-401B2AAF49C6}"/>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87842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31</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17" name="Arrow: Up 16">
            <a:extLst>
              <a:ext uri="{FF2B5EF4-FFF2-40B4-BE49-F238E27FC236}">
                <a16:creationId xmlns:a16="http://schemas.microsoft.com/office/drawing/2014/main" id="{58BE2E53-A885-4A3D-8A50-58617E80DC43}"/>
              </a:ext>
            </a:extLst>
          </p:cNvPr>
          <p:cNvSpPr/>
          <p:nvPr/>
        </p:nvSpPr>
        <p:spPr bwMode="auto">
          <a:xfrm>
            <a:off x="5714671" y="4152538"/>
            <a:ext cx="2857498" cy="1428750"/>
          </a:xfrm>
          <a:prstGeom prst="upArrow">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Burn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wrapped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florin</a:t>
            </a:r>
          </a:p>
        </p:txBody>
      </p:sp>
      <p:pic>
        <p:nvPicPr>
          <p:cNvPr id="22" name="Picture 2" descr="Tracing Renaissance art to the birth of modern banking | CNN">
            <a:extLst>
              <a:ext uri="{FF2B5EF4-FFF2-40B4-BE49-F238E27FC236}">
                <a16:creationId xmlns:a16="http://schemas.microsoft.com/office/drawing/2014/main" id="{705F7C85-BF9F-4A1F-B5CF-FDFBEB1320DA}"/>
              </a:ext>
            </a:extLst>
          </p:cNvPr>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pic>
        <p:nvPicPr>
          <p:cNvPr id="15372" name="Picture 12" descr="Isolated Fire Emoji On Transparent Background. Realistic Flame Or 3d Orange  Burn For Icon Or Logo. Heat And Warm Symbol Or Emoticon. Hazard And Danger,  Warning And Flaming, Explosion, Bonfire Concept Royalty">
            <a:extLst>
              <a:ext uri="{FF2B5EF4-FFF2-40B4-BE49-F238E27FC236}">
                <a16:creationId xmlns:a16="http://schemas.microsoft.com/office/drawing/2014/main" id="{343948D2-F3FC-4898-99B2-085510E33BF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3080" y="2473541"/>
            <a:ext cx="1085787" cy="1085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3445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32</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9DA2A966-47B6-4CF2-8DA5-425302901280}"/>
              </a:ext>
            </a:extLst>
          </p:cNvPr>
          <p:cNvSpPr/>
          <p:nvPr/>
        </p:nvSpPr>
        <p:spPr bwMode="auto">
          <a:xfrm>
            <a:off x="4806585" y="3979304"/>
            <a:ext cx="2026495" cy="1015841"/>
          </a:xfrm>
          <a:prstGeom prst="verticalScroll">
            <a:avLst/>
          </a:prstGeom>
          <a:no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Proof of xfer &amp; burn</a:t>
            </a:r>
          </a:p>
        </p:txBody>
      </p:sp>
      <p:pic>
        <p:nvPicPr>
          <p:cNvPr id="18" name="Picture 2" descr="Tracing Renaissance art to the birth of modern banking | CNN">
            <a:extLst>
              <a:ext uri="{FF2B5EF4-FFF2-40B4-BE49-F238E27FC236}">
                <a16:creationId xmlns:a16="http://schemas.microsoft.com/office/drawing/2014/main" id="{1E1D07F0-7B0C-4E2E-8B5E-994AB91CAA4B}"/>
              </a:ext>
            </a:extLst>
          </p:cNvPr>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2" descr="Isolated Fire Emoji On Transparent Background. Realistic Flame Or 3d Orange  Burn For Icon Or Logo. Heat And Warm Symbol Or Emoticon. Hazard And Danger,  Warning And Flaming, Explosion, Bonfire Concept Royalty">
            <a:extLst>
              <a:ext uri="{FF2B5EF4-FFF2-40B4-BE49-F238E27FC236}">
                <a16:creationId xmlns:a16="http://schemas.microsoft.com/office/drawing/2014/main" id="{BAB0FB72-424A-427A-9674-078419A43C6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3080" y="2473541"/>
            <a:ext cx="1085787" cy="1085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587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1962 0.02639 L -0.41441 0.00162 " pathEditMode="relative" ptsTypes="AA">
                                      <p:cBhvr>
                                        <p:cTn id="6" dur="2000" fill="hold"/>
                                        <p:tgtEl>
                                          <p:spTgt spid="1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Tracing Renaissance art to the birth of modern banking | CNN">
            <a:extLst>
              <a:ext uri="{FF2B5EF4-FFF2-40B4-BE49-F238E27FC236}">
                <a16:creationId xmlns:a16="http://schemas.microsoft.com/office/drawing/2014/main" id="{A7EB33B3-D03F-4599-B564-5C3C6324D4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71368" y="896592"/>
            <a:ext cx="1881264" cy="203787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33</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9DA2A966-47B6-4CF2-8DA5-425302901280}"/>
              </a:ext>
            </a:extLst>
          </p:cNvPr>
          <p:cNvSpPr/>
          <p:nvPr/>
        </p:nvSpPr>
        <p:spPr bwMode="auto">
          <a:xfrm>
            <a:off x="1116617" y="4060224"/>
            <a:ext cx="2026495" cy="1015841"/>
          </a:xfrm>
          <a:prstGeom prst="verticalScroll">
            <a:avLst/>
          </a:prstGeom>
          <a:no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Proof of xfer &amp; burn</a:t>
            </a:r>
          </a:p>
        </p:txBody>
      </p:sp>
    </p:spTree>
    <p:extLst>
      <p:ext uri="{BB962C8B-B14F-4D97-AF65-F5344CB8AC3E}">
        <p14:creationId xmlns:p14="http://schemas.microsoft.com/office/powerpoint/2010/main" val="41754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399 -0.01111 L -0.02274 0.17453 " pathEditMode="relative" ptsTypes="AA">
                                      <p:cBhvr>
                                        <p:cTn id="6" dur="2000" fill="hold"/>
                                        <p:tgtEl>
                                          <p:spTgt spid="1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Tracing Renaissance art to the birth of modern banking | CNN">
            <a:extLst>
              <a:ext uri="{FF2B5EF4-FFF2-40B4-BE49-F238E27FC236}">
                <a16:creationId xmlns:a16="http://schemas.microsoft.com/office/drawing/2014/main" id="{25A71026-57B1-449F-9C98-B8750D21458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8387" y="2112339"/>
            <a:ext cx="1881264" cy="203787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34</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109341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Tracing Renaissance art to the birth of modern banking | CNN">
            <a:extLst>
              <a:ext uri="{FF2B5EF4-FFF2-40B4-BE49-F238E27FC236}">
                <a16:creationId xmlns:a16="http://schemas.microsoft.com/office/drawing/2014/main" id="{A1F81947-75B3-497B-AAAE-3A60DB44D10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8387" y="2112339"/>
            <a:ext cx="1881264" cy="203787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35</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21943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Tracing Renaissance art to the birth of modern banking | CNN">
            <a:extLst>
              <a:ext uri="{FF2B5EF4-FFF2-40B4-BE49-F238E27FC236}">
                <a16:creationId xmlns:a16="http://schemas.microsoft.com/office/drawing/2014/main" id="{4C7E15C8-7289-4B18-B716-BA6BCCE5AC4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88387" y="2112339"/>
            <a:ext cx="1881264" cy="203787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36</a:t>
            </a:fld>
            <a:endParaRPr lang="en-US" dirty="0"/>
          </a:p>
        </p:txBody>
      </p:sp>
      <p:pic>
        <p:nvPicPr>
          <p:cNvPr id="1030" name="Picture 6" descr="CollectorBazar | 1955 Netherlands Juliana 1 Silver Gulden &quot;JULIANA KONINGIN  DER NEDERLANDEN right &amp; Crewned arms divide date&quot; ~ Silver (.720), Weight  6.5g, KM# 184">
            <a:extLst>
              <a:ext uri="{FF2B5EF4-FFF2-40B4-BE49-F238E27FC236}">
                <a16:creationId xmlns:a16="http://schemas.microsoft.com/office/drawing/2014/main" id="{52F3E7ED-3943-4287-AAAC-8267F2DE25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3080" y="1081454"/>
            <a:ext cx="1345239" cy="137553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5" name="TextBox 24">
            <a:extLst>
              <a:ext uri="{FF2B5EF4-FFF2-40B4-BE49-F238E27FC236}">
                <a16:creationId xmlns:a16="http://schemas.microsoft.com/office/drawing/2014/main" id="{E913F8A5-91B8-4AC7-AB24-35526C79EB8C}"/>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6" y="1075435"/>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Bob:</a:t>
            </a:r>
          </a:p>
          <a:p>
            <a:pPr algn="l"/>
            <a:endParaRPr lang="en-US" sz="2800" dirty="0">
              <a:solidFill>
                <a:srgbClr val="FFFF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3955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37</a:t>
            </a:fld>
            <a:endParaRPr lang="en-US" dirty="0"/>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484241" y="904824"/>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459123" y="904824"/>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4" name="Rectangle: Rounded Corners 3">
            <a:extLst>
              <a:ext uri="{FF2B5EF4-FFF2-40B4-BE49-F238E27FC236}">
                <a16:creationId xmlns:a16="http://schemas.microsoft.com/office/drawing/2014/main" id="{1183F50B-EAAB-4773-9A40-4220CD1F3916}"/>
              </a:ext>
            </a:extLst>
          </p:cNvPr>
          <p:cNvSpPr/>
          <p:nvPr/>
        </p:nvSpPr>
        <p:spPr bwMode="auto">
          <a:xfrm>
            <a:off x="2798337" y="2526638"/>
            <a:ext cx="3350101" cy="2540899"/>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Token Bridge</a:t>
            </a:r>
          </a:p>
        </p:txBody>
      </p:sp>
      <p:sp>
        <p:nvSpPr>
          <p:cNvPr id="5" name="Arrow: Left-Up 4">
            <a:extLst>
              <a:ext uri="{FF2B5EF4-FFF2-40B4-BE49-F238E27FC236}">
                <a16:creationId xmlns:a16="http://schemas.microsoft.com/office/drawing/2014/main" id="{B6255AE8-4856-4C41-8555-57947A48F48B}"/>
              </a:ext>
            </a:extLst>
          </p:cNvPr>
          <p:cNvSpPr/>
          <p:nvPr/>
        </p:nvSpPr>
        <p:spPr bwMode="auto">
          <a:xfrm>
            <a:off x="6329240" y="1692288"/>
            <a:ext cx="1205713" cy="2238418"/>
          </a:xfrm>
          <a:prstGeom prst="leftUpArrow">
            <a:avLst>
              <a:gd name="adj1" fmla="val 25000"/>
              <a:gd name="adj2" fmla="val 28383"/>
              <a:gd name="adj3" fmla="val 25000"/>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8" name="Arrow: Left-Up 17">
            <a:extLst>
              <a:ext uri="{FF2B5EF4-FFF2-40B4-BE49-F238E27FC236}">
                <a16:creationId xmlns:a16="http://schemas.microsoft.com/office/drawing/2014/main" id="{BB377661-AB90-4E3E-8683-DF0AF1A2B4DC}"/>
              </a:ext>
            </a:extLst>
          </p:cNvPr>
          <p:cNvSpPr/>
          <p:nvPr/>
        </p:nvSpPr>
        <p:spPr bwMode="auto">
          <a:xfrm flipH="1">
            <a:off x="1612817" y="1634295"/>
            <a:ext cx="1205713" cy="2238418"/>
          </a:xfrm>
          <a:prstGeom prst="leftUpArrow">
            <a:avLst>
              <a:gd name="adj1" fmla="val 25000"/>
              <a:gd name="adj2" fmla="val 28383"/>
              <a:gd name="adj3" fmla="val 25000"/>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7" name="Scroll: Vertical 16">
            <a:extLst>
              <a:ext uri="{FF2B5EF4-FFF2-40B4-BE49-F238E27FC236}">
                <a16:creationId xmlns:a16="http://schemas.microsoft.com/office/drawing/2014/main" id="{96144652-4D03-4050-A5A4-BA4125131EDE}"/>
              </a:ext>
            </a:extLst>
          </p:cNvPr>
          <p:cNvSpPr/>
          <p:nvPr/>
        </p:nvSpPr>
        <p:spPr bwMode="auto">
          <a:xfrm>
            <a:off x="6330590" y="2471326"/>
            <a:ext cx="1602306" cy="564356"/>
          </a:xfrm>
          <a:prstGeom prst="verticalScroll">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D08EE162-C663-4CE0-8F9C-E60DD446123E}"/>
              </a:ext>
            </a:extLst>
          </p:cNvPr>
          <p:cNvSpPr/>
          <p:nvPr/>
        </p:nvSpPr>
        <p:spPr bwMode="auto">
          <a:xfrm>
            <a:off x="1013880" y="2376614"/>
            <a:ext cx="1602306" cy="564356"/>
          </a:xfrm>
          <a:prstGeom prst="verticalScroll">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843425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38</a:t>
            </a:fld>
            <a:endParaRPr lang="en-US" dirty="0"/>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484241" y="904824"/>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459123" y="904824"/>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4" name="Rectangle: Rounded Corners 3">
            <a:extLst>
              <a:ext uri="{FF2B5EF4-FFF2-40B4-BE49-F238E27FC236}">
                <a16:creationId xmlns:a16="http://schemas.microsoft.com/office/drawing/2014/main" id="{1183F50B-EAAB-4773-9A40-4220CD1F3916}"/>
              </a:ext>
            </a:extLst>
          </p:cNvPr>
          <p:cNvSpPr/>
          <p:nvPr/>
        </p:nvSpPr>
        <p:spPr bwMode="auto">
          <a:xfrm>
            <a:off x="2798337" y="2526639"/>
            <a:ext cx="3350101" cy="1866067"/>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Centralized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Exchange</a:t>
            </a:r>
          </a:p>
        </p:txBody>
      </p:sp>
      <p:sp>
        <p:nvSpPr>
          <p:cNvPr id="5" name="Arrow: Left-Up 4">
            <a:extLst>
              <a:ext uri="{FF2B5EF4-FFF2-40B4-BE49-F238E27FC236}">
                <a16:creationId xmlns:a16="http://schemas.microsoft.com/office/drawing/2014/main" id="{B6255AE8-4856-4C41-8555-57947A48F48B}"/>
              </a:ext>
            </a:extLst>
          </p:cNvPr>
          <p:cNvSpPr/>
          <p:nvPr/>
        </p:nvSpPr>
        <p:spPr bwMode="auto">
          <a:xfrm>
            <a:off x="6329240" y="1692288"/>
            <a:ext cx="1205713" cy="2238418"/>
          </a:xfrm>
          <a:prstGeom prst="leftUpArrow">
            <a:avLst>
              <a:gd name="adj1" fmla="val 25000"/>
              <a:gd name="adj2" fmla="val 28383"/>
              <a:gd name="adj3" fmla="val 25000"/>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8" name="Arrow: Left-Up 17">
            <a:extLst>
              <a:ext uri="{FF2B5EF4-FFF2-40B4-BE49-F238E27FC236}">
                <a16:creationId xmlns:a16="http://schemas.microsoft.com/office/drawing/2014/main" id="{BB377661-AB90-4E3E-8683-DF0AF1A2B4DC}"/>
              </a:ext>
            </a:extLst>
          </p:cNvPr>
          <p:cNvSpPr/>
          <p:nvPr/>
        </p:nvSpPr>
        <p:spPr bwMode="auto">
          <a:xfrm flipH="1">
            <a:off x="1612817" y="1634295"/>
            <a:ext cx="1205713" cy="2238418"/>
          </a:xfrm>
          <a:prstGeom prst="leftUpArrow">
            <a:avLst>
              <a:gd name="adj1" fmla="val 25000"/>
              <a:gd name="adj2" fmla="val 28383"/>
              <a:gd name="adj3" fmla="val 25000"/>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7" name="Scroll: Vertical 16">
            <a:extLst>
              <a:ext uri="{FF2B5EF4-FFF2-40B4-BE49-F238E27FC236}">
                <a16:creationId xmlns:a16="http://schemas.microsoft.com/office/drawing/2014/main" id="{96144652-4D03-4050-A5A4-BA4125131EDE}"/>
              </a:ext>
            </a:extLst>
          </p:cNvPr>
          <p:cNvSpPr/>
          <p:nvPr/>
        </p:nvSpPr>
        <p:spPr bwMode="auto">
          <a:xfrm>
            <a:off x="6330590" y="2471326"/>
            <a:ext cx="1602306" cy="564356"/>
          </a:xfrm>
          <a:prstGeom prst="verticalScroll">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D08EE162-C663-4CE0-8F9C-E60DD446123E}"/>
              </a:ext>
            </a:extLst>
          </p:cNvPr>
          <p:cNvSpPr/>
          <p:nvPr/>
        </p:nvSpPr>
        <p:spPr bwMode="auto">
          <a:xfrm>
            <a:off x="1013880" y="2376614"/>
            <a:ext cx="1602306" cy="564356"/>
          </a:xfrm>
          <a:prstGeom prst="verticalScroll">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30564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78D0B755-4B29-46FE-BE96-6EAA7F6B69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9108" y="1080582"/>
            <a:ext cx="7188558" cy="8924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39</a:t>
            </a:fld>
            <a:endParaRPr lang="en-US" dirty="0"/>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484241" y="904824"/>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459123" y="904824"/>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4" name="Rectangle: Rounded Corners 3">
            <a:extLst>
              <a:ext uri="{FF2B5EF4-FFF2-40B4-BE49-F238E27FC236}">
                <a16:creationId xmlns:a16="http://schemas.microsoft.com/office/drawing/2014/main" id="{1183F50B-EAAB-4773-9A40-4220CD1F3916}"/>
              </a:ext>
            </a:extLst>
          </p:cNvPr>
          <p:cNvSpPr/>
          <p:nvPr/>
        </p:nvSpPr>
        <p:spPr bwMode="auto">
          <a:xfrm>
            <a:off x="2798337" y="2526639"/>
            <a:ext cx="3350101" cy="1866067"/>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Centralized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Exchange</a:t>
            </a:r>
          </a:p>
        </p:txBody>
      </p:sp>
      <p:sp>
        <p:nvSpPr>
          <p:cNvPr id="5" name="Arrow: Left-Up 4">
            <a:extLst>
              <a:ext uri="{FF2B5EF4-FFF2-40B4-BE49-F238E27FC236}">
                <a16:creationId xmlns:a16="http://schemas.microsoft.com/office/drawing/2014/main" id="{B6255AE8-4856-4C41-8555-57947A48F48B}"/>
              </a:ext>
            </a:extLst>
          </p:cNvPr>
          <p:cNvSpPr/>
          <p:nvPr/>
        </p:nvSpPr>
        <p:spPr bwMode="auto">
          <a:xfrm>
            <a:off x="6329240" y="1692288"/>
            <a:ext cx="1205713" cy="2238418"/>
          </a:xfrm>
          <a:prstGeom prst="leftUpArrow">
            <a:avLst>
              <a:gd name="adj1" fmla="val 25000"/>
              <a:gd name="adj2" fmla="val 28383"/>
              <a:gd name="adj3" fmla="val 25000"/>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8" name="Arrow: Left-Up 17">
            <a:extLst>
              <a:ext uri="{FF2B5EF4-FFF2-40B4-BE49-F238E27FC236}">
                <a16:creationId xmlns:a16="http://schemas.microsoft.com/office/drawing/2014/main" id="{BB377661-AB90-4E3E-8683-DF0AF1A2B4DC}"/>
              </a:ext>
            </a:extLst>
          </p:cNvPr>
          <p:cNvSpPr/>
          <p:nvPr/>
        </p:nvSpPr>
        <p:spPr bwMode="auto">
          <a:xfrm flipH="1">
            <a:off x="1612817" y="1634295"/>
            <a:ext cx="1205713" cy="2238418"/>
          </a:xfrm>
          <a:prstGeom prst="leftUpArrow">
            <a:avLst>
              <a:gd name="adj1" fmla="val 25000"/>
              <a:gd name="adj2" fmla="val 28383"/>
              <a:gd name="adj3" fmla="val 25000"/>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7" name="Scroll: Vertical 16">
            <a:extLst>
              <a:ext uri="{FF2B5EF4-FFF2-40B4-BE49-F238E27FC236}">
                <a16:creationId xmlns:a16="http://schemas.microsoft.com/office/drawing/2014/main" id="{96144652-4D03-4050-A5A4-BA4125131EDE}"/>
              </a:ext>
            </a:extLst>
          </p:cNvPr>
          <p:cNvSpPr/>
          <p:nvPr/>
        </p:nvSpPr>
        <p:spPr bwMode="auto">
          <a:xfrm>
            <a:off x="6330590" y="2471326"/>
            <a:ext cx="1602306" cy="564356"/>
          </a:xfrm>
          <a:prstGeom prst="verticalScroll">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D08EE162-C663-4CE0-8F9C-E60DD446123E}"/>
              </a:ext>
            </a:extLst>
          </p:cNvPr>
          <p:cNvSpPr/>
          <p:nvPr/>
        </p:nvSpPr>
        <p:spPr bwMode="auto">
          <a:xfrm>
            <a:off x="1013880" y="2376614"/>
            <a:ext cx="1602306" cy="564356"/>
          </a:xfrm>
          <a:prstGeom prst="verticalScroll">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4743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8CDD5E-97DE-BB17-73B3-2C4985595C97}"/>
              </a:ext>
            </a:extLst>
          </p:cNvPr>
          <p:cNvSpPr>
            <a:spLocks noGrp="1"/>
          </p:cNvSpPr>
          <p:nvPr>
            <p:ph type="title"/>
          </p:nvPr>
        </p:nvSpPr>
        <p:spPr>
          <a:xfrm>
            <a:off x="685800" y="2857500"/>
            <a:ext cx="7772400" cy="1143000"/>
          </a:xfrm>
        </p:spPr>
        <p:txBody>
          <a:bodyPr/>
          <a:lstStyle/>
          <a:p>
            <a:r>
              <a:rPr lang="en-US" dirty="0">
                <a:solidFill>
                  <a:srgbClr val="FFFF00"/>
                </a:solidFill>
              </a:rPr>
              <a:t>Cross-Chain Messaging</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4</a:t>
            </a:fld>
            <a:endParaRPr lang="en-US" dirty="0"/>
          </a:p>
        </p:txBody>
      </p:sp>
    </p:spTree>
    <p:extLst>
      <p:ext uri="{BB962C8B-B14F-4D97-AF65-F5344CB8AC3E}">
        <p14:creationId xmlns:p14="http://schemas.microsoft.com/office/powerpoint/2010/main" val="2831964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40</a:t>
            </a:fld>
            <a:endParaRPr lang="en-US" dirty="0"/>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484241" y="904824"/>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459123" y="904824"/>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4" name="Rectangle: Rounded Corners 3">
            <a:extLst>
              <a:ext uri="{FF2B5EF4-FFF2-40B4-BE49-F238E27FC236}">
                <a16:creationId xmlns:a16="http://schemas.microsoft.com/office/drawing/2014/main" id="{1183F50B-EAAB-4773-9A40-4220CD1F3916}"/>
              </a:ext>
            </a:extLst>
          </p:cNvPr>
          <p:cNvSpPr/>
          <p:nvPr/>
        </p:nvSpPr>
        <p:spPr bwMode="auto">
          <a:xfrm>
            <a:off x="3417467" y="2471326"/>
            <a:ext cx="1821859" cy="783193"/>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trustee</a:t>
            </a:r>
          </a:p>
        </p:txBody>
      </p:sp>
      <p:sp>
        <p:nvSpPr>
          <p:cNvPr id="5" name="Arrow: Left-Up 4">
            <a:extLst>
              <a:ext uri="{FF2B5EF4-FFF2-40B4-BE49-F238E27FC236}">
                <a16:creationId xmlns:a16="http://schemas.microsoft.com/office/drawing/2014/main" id="{B6255AE8-4856-4C41-8555-57947A48F48B}"/>
              </a:ext>
            </a:extLst>
          </p:cNvPr>
          <p:cNvSpPr/>
          <p:nvPr/>
        </p:nvSpPr>
        <p:spPr bwMode="auto">
          <a:xfrm>
            <a:off x="6329240" y="1692288"/>
            <a:ext cx="1205713" cy="2238418"/>
          </a:xfrm>
          <a:prstGeom prst="leftUpArrow">
            <a:avLst>
              <a:gd name="adj1" fmla="val 25000"/>
              <a:gd name="adj2" fmla="val 28383"/>
              <a:gd name="adj3" fmla="val 25000"/>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8" name="Arrow: Left-Up 17">
            <a:extLst>
              <a:ext uri="{FF2B5EF4-FFF2-40B4-BE49-F238E27FC236}">
                <a16:creationId xmlns:a16="http://schemas.microsoft.com/office/drawing/2014/main" id="{BB377661-AB90-4E3E-8683-DF0AF1A2B4DC}"/>
              </a:ext>
            </a:extLst>
          </p:cNvPr>
          <p:cNvSpPr/>
          <p:nvPr/>
        </p:nvSpPr>
        <p:spPr bwMode="auto">
          <a:xfrm flipH="1">
            <a:off x="1612817" y="1634295"/>
            <a:ext cx="1205713" cy="2238418"/>
          </a:xfrm>
          <a:prstGeom prst="leftUpArrow">
            <a:avLst>
              <a:gd name="adj1" fmla="val 25000"/>
              <a:gd name="adj2" fmla="val 28383"/>
              <a:gd name="adj3" fmla="val 25000"/>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7" name="Scroll: Vertical 16">
            <a:extLst>
              <a:ext uri="{FF2B5EF4-FFF2-40B4-BE49-F238E27FC236}">
                <a16:creationId xmlns:a16="http://schemas.microsoft.com/office/drawing/2014/main" id="{96144652-4D03-4050-A5A4-BA4125131EDE}"/>
              </a:ext>
            </a:extLst>
          </p:cNvPr>
          <p:cNvSpPr/>
          <p:nvPr/>
        </p:nvSpPr>
        <p:spPr bwMode="auto">
          <a:xfrm>
            <a:off x="6330590" y="2471326"/>
            <a:ext cx="1602306" cy="564356"/>
          </a:xfrm>
          <a:prstGeom prst="verticalScroll">
            <a:avLst/>
          </a:prstGeom>
          <a:solidFill>
            <a:schemeClr val="bg1"/>
          </a:solidFill>
          <a:ln w="38100" cap="flat" cmpd="sng" algn="ctr">
            <a:solidFill>
              <a:srgbClr val="0066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4" name="Scroll: Vertical 13">
            <a:extLst>
              <a:ext uri="{FF2B5EF4-FFF2-40B4-BE49-F238E27FC236}">
                <a16:creationId xmlns:a16="http://schemas.microsoft.com/office/drawing/2014/main" id="{D08EE162-C663-4CE0-8F9C-E60DD446123E}"/>
              </a:ext>
            </a:extLst>
          </p:cNvPr>
          <p:cNvSpPr/>
          <p:nvPr/>
        </p:nvSpPr>
        <p:spPr bwMode="auto">
          <a:xfrm>
            <a:off x="1013880" y="2376614"/>
            <a:ext cx="1602306" cy="564356"/>
          </a:xfrm>
          <a:prstGeom prst="verticalScroll">
            <a:avLst/>
          </a:prstGeom>
          <a:solidFill>
            <a:schemeClr val="bg1"/>
          </a:solidFill>
          <a:ln w="38100" cap="flat" cmpd="sng" algn="ctr">
            <a:solidFill>
              <a:schemeClr val="accent1">
                <a:lumMod val="40000"/>
                <a:lumOff val="6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Proof</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1" name="Rectangle: Rounded Corners 10">
            <a:extLst>
              <a:ext uri="{FF2B5EF4-FFF2-40B4-BE49-F238E27FC236}">
                <a16:creationId xmlns:a16="http://schemas.microsoft.com/office/drawing/2014/main" id="{63BFF52F-2ABE-45AA-8129-346F5466EDC0}"/>
              </a:ext>
            </a:extLst>
          </p:cNvPr>
          <p:cNvSpPr/>
          <p:nvPr/>
        </p:nvSpPr>
        <p:spPr bwMode="auto">
          <a:xfrm>
            <a:off x="3869933" y="3147513"/>
            <a:ext cx="1821859" cy="783193"/>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trustee</a:t>
            </a:r>
          </a:p>
        </p:txBody>
      </p:sp>
      <p:sp>
        <p:nvSpPr>
          <p:cNvPr id="12" name="Rectangle: Rounded Corners 11">
            <a:extLst>
              <a:ext uri="{FF2B5EF4-FFF2-40B4-BE49-F238E27FC236}">
                <a16:creationId xmlns:a16="http://schemas.microsoft.com/office/drawing/2014/main" id="{660320ED-055A-4C84-AFC5-8ADDE8799A2C}"/>
              </a:ext>
            </a:extLst>
          </p:cNvPr>
          <p:cNvSpPr/>
          <p:nvPr/>
        </p:nvSpPr>
        <p:spPr bwMode="auto">
          <a:xfrm>
            <a:off x="4322399" y="3823700"/>
            <a:ext cx="1821859" cy="783193"/>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trustee</a:t>
            </a:r>
          </a:p>
        </p:txBody>
      </p:sp>
      <p:sp>
        <p:nvSpPr>
          <p:cNvPr id="13" name="Rectangle: Rounded Corners 12">
            <a:extLst>
              <a:ext uri="{FF2B5EF4-FFF2-40B4-BE49-F238E27FC236}">
                <a16:creationId xmlns:a16="http://schemas.microsoft.com/office/drawing/2014/main" id="{37D60B13-7A6F-4029-A0F7-BC62598EC514}"/>
              </a:ext>
            </a:extLst>
          </p:cNvPr>
          <p:cNvSpPr/>
          <p:nvPr/>
        </p:nvSpPr>
        <p:spPr bwMode="auto">
          <a:xfrm>
            <a:off x="4774865" y="4499887"/>
            <a:ext cx="1821859" cy="783193"/>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trustee</a:t>
            </a:r>
          </a:p>
        </p:txBody>
      </p:sp>
      <p:sp>
        <p:nvSpPr>
          <p:cNvPr id="15" name="Rectangle: Rounded Corners 14">
            <a:extLst>
              <a:ext uri="{FF2B5EF4-FFF2-40B4-BE49-F238E27FC236}">
                <a16:creationId xmlns:a16="http://schemas.microsoft.com/office/drawing/2014/main" id="{80CFF47B-910F-4E52-8A2B-F89C28B614CE}"/>
              </a:ext>
            </a:extLst>
          </p:cNvPr>
          <p:cNvSpPr/>
          <p:nvPr/>
        </p:nvSpPr>
        <p:spPr bwMode="auto">
          <a:xfrm>
            <a:off x="5227331" y="5176074"/>
            <a:ext cx="1821859" cy="783193"/>
          </a:xfrm>
          <a:prstGeom prst="roundRect">
            <a:avLst/>
          </a:prstGeom>
          <a:solidFill>
            <a:schemeClr val="bg1"/>
          </a:solidFill>
          <a:ln w="7620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0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trustee</a:t>
            </a:r>
          </a:p>
        </p:txBody>
      </p:sp>
      <p:sp>
        <p:nvSpPr>
          <p:cNvPr id="2" name="TextBox 1">
            <a:extLst>
              <a:ext uri="{FF2B5EF4-FFF2-40B4-BE49-F238E27FC236}">
                <a16:creationId xmlns:a16="http://schemas.microsoft.com/office/drawing/2014/main" id="{CF108D51-63C7-40B9-A37A-8BEFCECE3951}"/>
              </a:ext>
            </a:extLst>
          </p:cNvPr>
          <p:cNvSpPr txBox="1"/>
          <p:nvPr/>
        </p:nvSpPr>
        <p:spPr bwMode="auto">
          <a:xfrm>
            <a:off x="308578" y="4602695"/>
            <a:ext cx="3542958" cy="523220"/>
          </a:xfrm>
          <a:prstGeom prst="rect">
            <a:avLst/>
          </a:prstGeom>
          <a:no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i="1" dirty="0">
                <a:solidFill>
                  <a:schemeClr val="tx1"/>
                </a:solidFill>
                <a:latin typeface="Arial" panose="020B0604020202020204" pitchFamily="34" charset="0"/>
                <a:cs typeface="Arial" panose="020B0604020202020204" pitchFamily="34" charset="0"/>
              </a:rPr>
              <a:t>m</a:t>
            </a:r>
            <a:r>
              <a:rPr lang="en-US" sz="2800" i="1" dirty="0">
                <a:solidFill>
                  <a:srgbClr val="FFC000"/>
                </a:solidFill>
                <a:latin typeface="Arial" panose="020B0604020202020204" pitchFamily="34" charset="0"/>
                <a:cs typeface="Arial" panose="020B0604020202020204" pitchFamily="34" charset="0"/>
              </a:rPr>
              <a:t> </a:t>
            </a:r>
            <a:r>
              <a:rPr lang="en-US" sz="2800" dirty="0">
                <a:solidFill>
                  <a:srgbClr val="FFFF00"/>
                </a:solidFill>
                <a:latin typeface="Arial" panose="020B0604020202020204" pitchFamily="34" charset="0"/>
                <a:cs typeface="Arial" panose="020B0604020202020204" pitchFamily="34" charset="0"/>
              </a:rPr>
              <a:t>out of </a:t>
            </a:r>
            <a:r>
              <a:rPr lang="en-US" sz="2800" i="1" dirty="0">
                <a:solidFill>
                  <a:schemeClr val="tx1"/>
                </a:solidFill>
                <a:latin typeface="Arial" panose="020B0604020202020204" pitchFamily="34" charset="0"/>
                <a:cs typeface="Arial" panose="020B0604020202020204" pitchFamily="34" charset="0"/>
              </a:rPr>
              <a:t>n</a:t>
            </a:r>
            <a:r>
              <a:rPr lang="en-US" sz="2800" dirty="0">
                <a:solidFill>
                  <a:srgbClr val="FFFF00"/>
                </a:solidFill>
                <a:latin typeface="Arial" panose="020B0604020202020204" pitchFamily="34" charset="0"/>
                <a:cs typeface="Arial" panose="020B0604020202020204" pitchFamily="34" charset="0"/>
              </a:rPr>
              <a:t> signatures</a:t>
            </a:r>
          </a:p>
        </p:txBody>
      </p:sp>
      <p:sp>
        <p:nvSpPr>
          <p:cNvPr id="16" name="TextBox 15">
            <a:extLst>
              <a:ext uri="{FF2B5EF4-FFF2-40B4-BE49-F238E27FC236}">
                <a16:creationId xmlns:a16="http://schemas.microsoft.com/office/drawing/2014/main" id="{A21D1E72-5FC7-4D63-B7E3-FB205E3641D1}"/>
              </a:ext>
            </a:extLst>
          </p:cNvPr>
          <p:cNvSpPr txBox="1"/>
          <p:nvPr/>
        </p:nvSpPr>
        <p:spPr bwMode="auto">
          <a:xfrm>
            <a:off x="1047050" y="5746449"/>
            <a:ext cx="3542959" cy="523220"/>
          </a:xfrm>
          <a:prstGeom prst="rect">
            <a:avLst/>
          </a:prstGeom>
          <a:noFill/>
          <a:ln w="76200">
            <a:no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dirty="0">
                <a:solidFill>
                  <a:srgbClr val="FFFF00"/>
                </a:solidFill>
                <a:latin typeface="Arial" panose="020B0604020202020204" pitchFamily="34" charset="0"/>
                <a:cs typeface="Arial" panose="020B0604020202020204" pitchFamily="34" charset="0"/>
              </a:rPr>
              <a:t>Slashing incentives?</a:t>
            </a:r>
          </a:p>
        </p:txBody>
      </p:sp>
    </p:spTree>
    <p:extLst>
      <p:ext uri="{BB962C8B-B14F-4D97-AF65-F5344CB8AC3E}">
        <p14:creationId xmlns:p14="http://schemas.microsoft.com/office/powerpoint/2010/main" val="35504885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43E978D-7147-440F-91BD-BBAA1973E5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468" y="285786"/>
            <a:ext cx="11182777" cy="628642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B550A29F-432D-4310-9541-6E23F54ADC5E}"/>
              </a:ext>
            </a:extLst>
          </p:cNvPr>
          <p:cNvSpPr>
            <a:spLocks noGrp="1"/>
          </p:cNvSpPr>
          <p:nvPr>
            <p:ph type="title"/>
          </p:nvPr>
        </p:nvSpPr>
        <p:spPr>
          <a:solidFill>
            <a:schemeClr val="bg1"/>
          </a:solidFill>
        </p:spPr>
        <p:txBody>
          <a:bodyPr/>
          <a:lstStyle/>
          <a:p>
            <a:r>
              <a:rPr lang="en-US" dirty="0">
                <a:solidFill>
                  <a:srgbClr val="FFFF00"/>
                </a:solidFill>
              </a:rPr>
              <a:t>Cosmos’s Gravity Bridge</a:t>
            </a:r>
          </a:p>
        </p:txBody>
      </p:sp>
      <p:sp>
        <p:nvSpPr>
          <p:cNvPr id="2" name="Slide Number Placeholder 1">
            <a:extLst>
              <a:ext uri="{FF2B5EF4-FFF2-40B4-BE49-F238E27FC236}">
                <a16:creationId xmlns:a16="http://schemas.microsoft.com/office/drawing/2014/main" id="{CB05DC1D-F8CD-41FF-BE45-F1A4731B874E}"/>
              </a:ext>
            </a:extLst>
          </p:cNvPr>
          <p:cNvSpPr>
            <a:spLocks noGrp="1"/>
          </p:cNvSpPr>
          <p:nvPr>
            <p:ph type="sldNum" sz="quarter" idx="11"/>
          </p:nvPr>
        </p:nvSpPr>
        <p:spPr/>
        <p:txBody>
          <a:bodyPr/>
          <a:lstStyle/>
          <a:p>
            <a:pPr>
              <a:defRPr/>
            </a:pPr>
            <a:fld id="{FE25F947-77F5-4CA6-8472-B4B2967773ED}" type="slidenum">
              <a:rPr lang="x-none" smtClean="0"/>
              <a:pPr>
                <a:defRPr/>
              </a:pPr>
              <a:t>41</a:t>
            </a:fld>
            <a:endParaRPr lang="en-US" dirty="0"/>
          </a:p>
        </p:txBody>
      </p:sp>
      <p:sp>
        <p:nvSpPr>
          <p:cNvPr id="5" name="TextBox 4">
            <a:extLst>
              <a:ext uri="{FF2B5EF4-FFF2-40B4-BE49-F238E27FC236}">
                <a16:creationId xmlns:a16="http://schemas.microsoft.com/office/drawing/2014/main" id="{8906B1EE-58F0-4259-8010-3AF0D3845D1C}"/>
              </a:ext>
            </a:extLst>
          </p:cNvPr>
          <p:cNvSpPr txBox="1"/>
          <p:nvPr/>
        </p:nvSpPr>
        <p:spPr bwMode="auto">
          <a:xfrm>
            <a:off x="1475670" y="3976058"/>
            <a:ext cx="5521063"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Smart Contract on Ethereum side</a:t>
            </a:r>
          </a:p>
        </p:txBody>
      </p:sp>
      <p:sp>
        <p:nvSpPr>
          <p:cNvPr id="6" name="TextBox 5">
            <a:extLst>
              <a:ext uri="{FF2B5EF4-FFF2-40B4-BE49-F238E27FC236}">
                <a16:creationId xmlns:a16="http://schemas.microsoft.com/office/drawing/2014/main" id="{1BC391C5-D9A7-485C-A687-62BC9C6E69DC}"/>
              </a:ext>
            </a:extLst>
          </p:cNvPr>
          <p:cNvSpPr txBox="1"/>
          <p:nvPr/>
        </p:nvSpPr>
        <p:spPr bwMode="auto">
          <a:xfrm>
            <a:off x="1475670" y="4850619"/>
            <a:ext cx="6165470"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Bad validators punished by “slashing”</a:t>
            </a:r>
          </a:p>
        </p:txBody>
      </p:sp>
      <p:sp>
        <p:nvSpPr>
          <p:cNvPr id="7" name="TextBox 6">
            <a:extLst>
              <a:ext uri="{FF2B5EF4-FFF2-40B4-BE49-F238E27FC236}">
                <a16:creationId xmlns:a16="http://schemas.microsoft.com/office/drawing/2014/main" id="{1E0E33ED-DE95-4E25-B558-437F3537A75F}"/>
              </a:ext>
            </a:extLst>
          </p:cNvPr>
          <p:cNvSpPr txBox="1"/>
          <p:nvPr/>
        </p:nvSpPr>
        <p:spPr bwMode="auto">
          <a:xfrm>
            <a:off x="1475670" y="2226936"/>
            <a:ext cx="5099474"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Between Ethereum &amp; Cosmos </a:t>
            </a:r>
          </a:p>
        </p:txBody>
      </p:sp>
      <p:sp>
        <p:nvSpPr>
          <p:cNvPr id="8" name="TextBox 7">
            <a:extLst>
              <a:ext uri="{FF2B5EF4-FFF2-40B4-BE49-F238E27FC236}">
                <a16:creationId xmlns:a16="http://schemas.microsoft.com/office/drawing/2014/main" id="{B7B28968-A691-47BE-9665-BCED4F80B5FA}"/>
              </a:ext>
            </a:extLst>
          </p:cNvPr>
          <p:cNvSpPr txBox="1"/>
          <p:nvPr/>
        </p:nvSpPr>
        <p:spPr bwMode="auto">
          <a:xfrm>
            <a:off x="1475670" y="5725180"/>
            <a:ext cx="4581703" cy="523220"/>
          </a:xfrm>
          <a:prstGeom prst="rect">
            <a:avLst/>
          </a:prstGeom>
          <a:solidFill>
            <a:schemeClr val="bg1"/>
          </a:solidFill>
          <a:ln w="76200">
            <a:solidFill>
              <a:srgbClr val="0099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Batching reduces gas costs</a:t>
            </a:r>
          </a:p>
        </p:txBody>
      </p:sp>
      <p:sp>
        <p:nvSpPr>
          <p:cNvPr id="9" name="TextBox 8">
            <a:extLst>
              <a:ext uri="{FF2B5EF4-FFF2-40B4-BE49-F238E27FC236}">
                <a16:creationId xmlns:a16="http://schemas.microsoft.com/office/drawing/2014/main" id="{7AFAC8AB-470A-4858-AA2F-7F1803048A13}"/>
              </a:ext>
            </a:extLst>
          </p:cNvPr>
          <p:cNvSpPr txBox="1"/>
          <p:nvPr/>
        </p:nvSpPr>
        <p:spPr bwMode="auto">
          <a:xfrm>
            <a:off x="1475670" y="3101497"/>
            <a:ext cx="2425664"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140 validators</a:t>
            </a:r>
          </a:p>
        </p:txBody>
      </p:sp>
    </p:spTree>
    <p:extLst>
      <p:ext uri="{BB962C8B-B14F-4D97-AF65-F5344CB8AC3E}">
        <p14:creationId xmlns:p14="http://schemas.microsoft.com/office/powerpoint/2010/main" val="2887823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Ethereum Solana Bridge Launched by Wormhole Network - TheNewsCrypto">
            <a:extLst>
              <a:ext uri="{FF2B5EF4-FFF2-40B4-BE49-F238E27FC236}">
                <a16:creationId xmlns:a16="http://schemas.microsoft.com/office/drawing/2014/main" id="{C1B09DC3-6A1E-4939-81C6-4C4CE4AC79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10" y="211371"/>
            <a:ext cx="11430020" cy="6435258"/>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B550A29F-432D-4310-9541-6E23F54ADC5E}"/>
              </a:ext>
            </a:extLst>
          </p:cNvPr>
          <p:cNvSpPr>
            <a:spLocks noGrp="1"/>
          </p:cNvSpPr>
          <p:nvPr>
            <p:ph type="title"/>
          </p:nvPr>
        </p:nvSpPr>
        <p:spPr>
          <a:solidFill>
            <a:schemeClr val="bg1"/>
          </a:solidFill>
        </p:spPr>
        <p:txBody>
          <a:bodyPr/>
          <a:lstStyle/>
          <a:p>
            <a:r>
              <a:rPr lang="en-US" dirty="0">
                <a:solidFill>
                  <a:srgbClr val="FFFF00"/>
                </a:solidFill>
              </a:rPr>
              <a:t>Solana’s Wormhole Bridge</a:t>
            </a:r>
          </a:p>
        </p:txBody>
      </p:sp>
      <p:sp>
        <p:nvSpPr>
          <p:cNvPr id="2" name="Slide Number Placeholder 1">
            <a:extLst>
              <a:ext uri="{FF2B5EF4-FFF2-40B4-BE49-F238E27FC236}">
                <a16:creationId xmlns:a16="http://schemas.microsoft.com/office/drawing/2014/main" id="{CB05DC1D-F8CD-41FF-BE45-F1A4731B874E}"/>
              </a:ext>
            </a:extLst>
          </p:cNvPr>
          <p:cNvSpPr>
            <a:spLocks noGrp="1"/>
          </p:cNvSpPr>
          <p:nvPr>
            <p:ph type="sldNum" sz="quarter" idx="11"/>
          </p:nvPr>
        </p:nvSpPr>
        <p:spPr/>
        <p:txBody>
          <a:bodyPr/>
          <a:lstStyle/>
          <a:p>
            <a:pPr>
              <a:defRPr/>
            </a:pPr>
            <a:fld id="{FE25F947-77F5-4CA6-8472-B4B2967773ED}" type="slidenum">
              <a:rPr lang="x-none" smtClean="0"/>
              <a:pPr>
                <a:defRPr/>
              </a:pPr>
              <a:t>42</a:t>
            </a:fld>
            <a:endParaRPr lang="en-US" dirty="0"/>
          </a:p>
        </p:txBody>
      </p:sp>
      <p:sp>
        <p:nvSpPr>
          <p:cNvPr id="5" name="TextBox 4">
            <a:extLst>
              <a:ext uri="{FF2B5EF4-FFF2-40B4-BE49-F238E27FC236}">
                <a16:creationId xmlns:a16="http://schemas.microsoft.com/office/drawing/2014/main" id="{8906B1EE-58F0-4259-8010-3AF0D3845D1C}"/>
              </a:ext>
            </a:extLst>
          </p:cNvPr>
          <p:cNvSpPr txBox="1"/>
          <p:nvPr/>
        </p:nvSpPr>
        <p:spPr bwMode="auto">
          <a:xfrm>
            <a:off x="1680022" y="3976058"/>
            <a:ext cx="5721438"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i="1" dirty="0">
                <a:solidFill>
                  <a:schemeClr val="tx1"/>
                </a:solidFill>
                <a:latin typeface="Arial" panose="020B0604020202020204" pitchFamily="34" charset="0"/>
                <a:cs typeface="Arial" panose="020B0604020202020204" pitchFamily="34" charset="0"/>
              </a:rPr>
              <a:t>Attestation</a:t>
            </a:r>
            <a:r>
              <a:rPr lang="en-US" sz="2800" dirty="0">
                <a:solidFill>
                  <a:srgbClr val="FFFF00"/>
                </a:solidFill>
                <a:latin typeface="Arial" panose="020B0604020202020204" pitchFamily="34" charset="0"/>
                <a:cs typeface="Arial" panose="020B0604020202020204" pitchFamily="34" charset="0"/>
              </a:rPr>
              <a:t> message from validator</a:t>
            </a:r>
          </a:p>
        </p:txBody>
      </p:sp>
      <p:sp>
        <p:nvSpPr>
          <p:cNvPr id="6" name="TextBox 5">
            <a:extLst>
              <a:ext uri="{FF2B5EF4-FFF2-40B4-BE49-F238E27FC236}">
                <a16:creationId xmlns:a16="http://schemas.microsoft.com/office/drawing/2014/main" id="{1BC391C5-D9A7-485C-A687-62BC9C6E69DC}"/>
              </a:ext>
            </a:extLst>
          </p:cNvPr>
          <p:cNvSpPr txBox="1"/>
          <p:nvPr/>
        </p:nvSpPr>
        <p:spPr bwMode="auto">
          <a:xfrm>
            <a:off x="1680022" y="4850619"/>
            <a:ext cx="5583580"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Fees paid from tokens transferred</a:t>
            </a:r>
          </a:p>
        </p:txBody>
      </p:sp>
      <p:sp>
        <p:nvSpPr>
          <p:cNvPr id="7" name="TextBox 6">
            <a:extLst>
              <a:ext uri="{FF2B5EF4-FFF2-40B4-BE49-F238E27FC236}">
                <a16:creationId xmlns:a16="http://schemas.microsoft.com/office/drawing/2014/main" id="{1E0E33ED-DE95-4E25-B558-437F3537A75F}"/>
              </a:ext>
            </a:extLst>
          </p:cNvPr>
          <p:cNvSpPr txBox="1"/>
          <p:nvPr/>
        </p:nvSpPr>
        <p:spPr bwMode="auto">
          <a:xfrm>
            <a:off x="1680022" y="2226936"/>
            <a:ext cx="5783956"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Generic Message-Passing protocol</a:t>
            </a:r>
          </a:p>
        </p:txBody>
      </p:sp>
      <p:sp>
        <p:nvSpPr>
          <p:cNvPr id="8" name="TextBox 7">
            <a:extLst>
              <a:ext uri="{FF2B5EF4-FFF2-40B4-BE49-F238E27FC236}">
                <a16:creationId xmlns:a16="http://schemas.microsoft.com/office/drawing/2014/main" id="{B7B28968-A691-47BE-9665-BCED4F80B5FA}"/>
              </a:ext>
            </a:extLst>
          </p:cNvPr>
          <p:cNvSpPr txBox="1"/>
          <p:nvPr/>
        </p:nvSpPr>
        <p:spPr bwMode="auto">
          <a:xfrm>
            <a:off x="1680022" y="5725180"/>
            <a:ext cx="2935355" cy="523220"/>
          </a:xfrm>
          <a:prstGeom prst="rect">
            <a:avLst/>
          </a:prstGeom>
          <a:solidFill>
            <a:schemeClr val="bg1"/>
          </a:solidFill>
          <a:ln w="76200">
            <a:solidFill>
              <a:srgbClr val="0099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Also NFT version</a:t>
            </a:r>
          </a:p>
        </p:txBody>
      </p:sp>
      <p:sp>
        <p:nvSpPr>
          <p:cNvPr id="9" name="TextBox 8">
            <a:extLst>
              <a:ext uri="{FF2B5EF4-FFF2-40B4-BE49-F238E27FC236}">
                <a16:creationId xmlns:a16="http://schemas.microsoft.com/office/drawing/2014/main" id="{7AFAC8AB-470A-4858-AA2F-7F1803048A13}"/>
              </a:ext>
            </a:extLst>
          </p:cNvPr>
          <p:cNvSpPr txBox="1"/>
          <p:nvPr/>
        </p:nvSpPr>
        <p:spPr bwMode="auto">
          <a:xfrm>
            <a:off x="1680022" y="3101497"/>
            <a:ext cx="5717206"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i="1" dirty="0">
                <a:solidFill>
                  <a:schemeClr val="tx1"/>
                </a:solidFill>
                <a:latin typeface="Arial" panose="020B0604020202020204" pitchFamily="34" charset="0"/>
                <a:cs typeface="Arial" panose="020B0604020202020204" pitchFamily="34" charset="0"/>
              </a:rPr>
              <a:t>Transfer</a:t>
            </a:r>
            <a:r>
              <a:rPr lang="en-US" sz="2800" dirty="0">
                <a:solidFill>
                  <a:srgbClr val="FFFF00"/>
                </a:solidFill>
                <a:latin typeface="Arial" panose="020B0604020202020204" pitchFamily="34" charset="0"/>
                <a:cs typeface="Arial" panose="020B0604020202020204" pitchFamily="34" charset="0"/>
              </a:rPr>
              <a:t> message indicates lockup</a:t>
            </a:r>
          </a:p>
        </p:txBody>
      </p:sp>
    </p:spTree>
    <p:extLst>
      <p:ext uri="{BB962C8B-B14F-4D97-AF65-F5344CB8AC3E}">
        <p14:creationId xmlns:p14="http://schemas.microsoft.com/office/powerpoint/2010/main" val="3140778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095BF-65E7-41A2-8244-65337D8B33F4}"/>
              </a:ext>
            </a:extLst>
          </p:cNvPr>
          <p:cNvSpPr>
            <a:spLocks noGrp="1"/>
          </p:cNvSpPr>
          <p:nvPr>
            <p:ph type="title"/>
          </p:nvPr>
        </p:nvSpPr>
        <p:spPr/>
        <p:txBody>
          <a:bodyPr/>
          <a:lstStyle/>
          <a:p>
            <a:endParaRPr lang="en-US" dirty="0"/>
          </a:p>
        </p:txBody>
      </p:sp>
      <p:sp>
        <p:nvSpPr>
          <p:cNvPr id="3" name="Slide Number Placeholder 2">
            <a:extLst>
              <a:ext uri="{FF2B5EF4-FFF2-40B4-BE49-F238E27FC236}">
                <a16:creationId xmlns:a16="http://schemas.microsoft.com/office/drawing/2014/main" id="{777C1EDE-F5FE-4DAB-B4A2-21D4F615AE2F}"/>
              </a:ext>
            </a:extLst>
          </p:cNvPr>
          <p:cNvSpPr>
            <a:spLocks noGrp="1"/>
          </p:cNvSpPr>
          <p:nvPr>
            <p:ph type="sldNum" sz="quarter" idx="11"/>
          </p:nvPr>
        </p:nvSpPr>
        <p:spPr/>
        <p:txBody>
          <a:bodyPr/>
          <a:lstStyle/>
          <a:p>
            <a:pPr>
              <a:defRPr/>
            </a:pPr>
            <a:fld id="{D65C4E5D-DA99-460E-9E68-E8A28959880C}" type="slidenum">
              <a:rPr lang="x-none" smtClean="0"/>
              <a:pPr>
                <a:defRPr/>
              </a:pPr>
              <a:t>43</a:t>
            </a:fld>
            <a:endParaRPr lang="en-US" dirty="0"/>
          </a:p>
        </p:txBody>
      </p:sp>
      <p:pic>
        <p:nvPicPr>
          <p:cNvPr id="5" name="Picture 4">
            <a:extLst>
              <a:ext uri="{FF2B5EF4-FFF2-40B4-BE49-F238E27FC236}">
                <a16:creationId xmlns:a16="http://schemas.microsoft.com/office/drawing/2014/main" id="{D7544995-104A-4F04-8366-A7A741CCC1F2}"/>
              </a:ext>
            </a:extLst>
          </p:cNvPr>
          <p:cNvPicPr>
            <a:picLocks noChangeAspect="1"/>
          </p:cNvPicPr>
          <p:nvPr/>
        </p:nvPicPr>
        <p:blipFill>
          <a:blip r:embed="rId2"/>
          <a:stretch>
            <a:fillRect/>
          </a:stretch>
        </p:blipFill>
        <p:spPr>
          <a:xfrm rot="21348818">
            <a:off x="0" y="557002"/>
            <a:ext cx="9144000" cy="6476142"/>
          </a:xfrm>
          <a:prstGeom prst="rect">
            <a:avLst/>
          </a:prstGeom>
        </p:spPr>
      </p:pic>
      <p:pic>
        <p:nvPicPr>
          <p:cNvPr id="7" name="Picture 6">
            <a:extLst>
              <a:ext uri="{FF2B5EF4-FFF2-40B4-BE49-F238E27FC236}">
                <a16:creationId xmlns:a16="http://schemas.microsoft.com/office/drawing/2014/main" id="{BBA00799-50F3-486F-8F6D-962B48E7BB69}"/>
              </a:ext>
            </a:extLst>
          </p:cNvPr>
          <p:cNvPicPr>
            <a:picLocks noChangeAspect="1"/>
          </p:cNvPicPr>
          <p:nvPr/>
        </p:nvPicPr>
        <p:blipFill>
          <a:blip r:embed="rId3"/>
          <a:stretch>
            <a:fillRect/>
          </a:stretch>
        </p:blipFill>
        <p:spPr>
          <a:xfrm rot="458080">
            <a:off x="-847271" y="2804564"/>
            <a:ext cx="9144000" cy="6376503"/>
          </a:xfrm>
          <a:prstGeom prst="rect">
            <a:avLst/>
          </a:prstGeom>
        </p:spPr>
      </p:pic>
      <p:pic>
        <p:nvPicPr>
          <p:cNvPr id="9" name="Picture 8">
            <a:extLst>
              <a:ext uri="{FF2B5EF4-FFF2-40B4-BE49-F238E27FC236}">
                <a16:creationId xmlns:a16="http://schemas.microsoft.com/office/drawing/2014/main" id="{B564074A-0A43-4785-83DE-C39178FF23A8}"/>
              </a:ext>
            </a:extLst>
          </p:cNvPr>
          <p:cNvPicPr>
            <a:picLocks noChangeAspect="1"/>
          </p:cNvPicPr>
          <p:nvPr/>
        </p:nvPicPr>
        <p:blipFill>
          <a:blip r:embed="rId4"/>
          <a:stretch>
            <a:fillRect/>
          </a:stretch>
        </p:blipFill>
        <p:spPr>
          <a:xfrm rot="21298514">
            <a:off x="-307497" y="4523447"/>
            <a:ext cx="9144000" cy="5236775"/>
          </a:xfrm>
          <a:prstGeom prst="rect">
            <a:avLst/>
          </a:prstGeom>
        </p:spPr>
      </p:pic>
      <p:sp>
        <p:nvSpPr>
          <p:cNvPr id="10" name="TextBox 9">
            <a:extLst>
              <a:ext uri="{FF2B5EF4-FFF2-40B4-BE49-F238E27FC236}">
                <a16:creationId xmlns:a16="http://schemas.microsoft.com/office/drawing/2014/main" id="{58E3B9D1-92B1-4E51-88A3-85E7D744980A}"/>
              </a:ext>
            </a:extLst>
          </p:cNvPr>
          <p:cNvSpPr txBox="1"/>
          <p:nvPr/>
        </p:nvSpPr>
        <p:spPr bwMode="auto">
          <a:xfrm>
            <a:off x="852120" y="2290752"/>
            <a:ext cx="4642480" cy="523220"/>
          </a:xfrm>
          <a:prstGeom prst="rect">
            <a:avLst/>
          </a:prstGeom>
          <a:solidFill>
            <a:schemeClr val="bg1"/>
          </a:solidFill>
          <a:ln w="76200">
            <a:solidFill>
              <a:srgbClr val="FF99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Reasons often obscure …</a:t>
            </a:r>
          </a:p>
        </p:txBody>
      </p:sp>
      <p:sp>
        <p:nvSpPr>
          <p:cNvPr id="11" name="TextBox 10">
            <a:extLst>
              <a:ext uri="{FF2B5EF4-FFF2-40B4-BE49-F238E27FC236}">
                <a16:creationId xmlns:a16="http://schemas.microsoft.com/office/drawing/2014/main" id="{1C7F8DDE-F7D6-4D9D-AC4D-1A87C0340A23}"/>
              </a:ext>
            </a:extLst>
          </p:cNvPr>
          <p:cNvSpPr txBox="1"/>
          <p:nvPr/>
        </p:nvSpPr>
        <p:spPr bwMode="auto">
          <a:xfrm>
            <a:off x="852120" y="4891958"/>
            <a:ext cx="5419208" cy="523220"/>
          </a:xfrm>
          <a:prstGeom prst="rect">
            <a:avLst/>
          </a:prstGeom>
          <a:solidFill>
            <a:schemeClr val="bg1"/>
          </a:solidFill>
          <a:ln w="76200">
            <a:solidFill>
              <a:srgbClr val="FFC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Multi-sig keys compromised?</a:t>
            </a:r>
          </a:p>
        </p:txBody>
      </p:sp>
      <p:sp>
        <p:nvSpPr>
          <p:cNvPr id="12" name="TextBox 11">
            <a:extLst>
              <a:ext uri="{FF2B5EF4-FFF2-40B4-BE49-F238E27FC236}">
                <a16:creationId xmlns:a16="http://schemas.microsoft.com/office/drawing/2014/main" id="{91A55782-AE52-40EF-876E-B219E00C6EB8}"/>
              </a:ext>
            </a:extLst>
          </p:cNvPr>
          <p:cNvSpPr txBox="1"/>
          <p:nvPr/>
        </p:nvSpPr>
        <p:spPr bwMode="auto">
          <a:xfrm>
            <a:off x="852120" y="3375911"/>
            <a:ext cx="7053907" cy="954107"/>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Contract bugs allow minting of fake wrapped tokens?</a:t>
            </a:r>
          </a:p>
        </p:txBody>
      </p:sp>
    </p:spTree>
    <p:extLst>
      <p:ext uri="{BB962C8B-B14F-4D97-AF65-F5344CB8AC3E}">
        <p14:creationId xmlns:p14="http://schemas.microsoft.com/office/powerpoint/2010/main" val="413510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BA1CC7-27B1-4AED-8756-2C6F05E78236}"/>
              </a:ext>
            </a:extLst>
          </p:cNvPr>
          <p:cNvPicPr>
            <a:picLocks noChangeAspect="1"/>
          </p:cNvPicPr>
          <p:nvPr/>
        </p:nvPicPr>
        <p:blipFill>
          <a:blip r:embed="rId2"/>
          <a:stretch>
            <a:fillRect/>
          </a:stretch>
        </p:blipFill>
        <p:spPr>
          <a:xfrm>
            <a:off x="507167" y="1609168"/>
            <a:ext cx="8129666" cy="5504329"/>
          </a:xfrm>
          <a:prstGeom prst="rect">
            <a:avLst/>
          </a:prstGeom>
        </p:spPr>
      </p:pic>
      <p:sp>
        <p:nvSpPr>
          <p:cNvPr id="2" name="Title 1">
            <a:extLst>
              <a:ext uri="{FF2B5EF4-FFF2-40B4-BE49-F238E27FC236}">
                <a16:creationId xmlns:a16="http://schemas.microsoft.com/office/drawing/2014/main" id="{E7D6056E-7E19-40C5-9901-6AC91C6AA64B}"/>
              </a:ext>
            </a:extLst>
          </p:cNvPr>
          <p:cNvSpPr>
            <a:spLocks noGrp="1"/>
          </p:cNvSpPr>
          <p:nvPr>
            <p:ph type="title"/>
          </p:nvPr>
        </p:nvSpPr>
        <p:spPr/>
        <p:txBody>
          <a:bodyPr/>
          <a:lstStyle/>
          <a:p>
            <a:r>
              <a:rPr lang="en-US" dirty="0">
                <a:solidFill>
                  <a:srgbClr val="FFFF00"/>
                </a:solidFill>
              </a:rPr>
              <a:t>Why Vitalik is not a Fan</a:t>
            </a:r>
          </a:p>
        </p:txBody>
      </p:sp>
      <p:sp>
        <p:nvSpPr>
          <p:cNvPr id="3" name="Slide Number Placeholder 2">
            <a:extLst>
              <a:ext uri="{FF2B5EF4-FFF2-40B4-BE49-F238E27FC236}">
                <a16:creationId xmlns:a16="http://schemas.microsoft.com/office/drawing/2014/main" id="{0438CA02-E2A5-4933-949A-4B9B2D5E3FD8}"/>
              </a:ext>
            </a:extLst>
          </p:cNvPr>
          <p:cNvSpPr>
            <a:spLocks noGrp="1"/>
          </p:cNvSpPr>
          <p:nvPr>
            <p:ph type="sldNum" sz="quarter" idx="11"/>
          </p:nvPr>
        </p:nvSpPr>
        <p:spPr/>
        <p:txBody>
          <a:bodyPr/>
          <a:lstStyle/>
          <a:p>
            <a:pPr>
              <a:defRPr/>
            </a:pPr>
            <a:fld id="{D65C4E5D-DA99-460E-9E68-E8A28959880C}" type="slidenum">
              <a:rPr lang="x-none" smtClean="0"/>
              <a:pPr>
                <a:defRPr/>
              </a:pPr>
              <a:t>44</a:t>
            </a:fld>
            <a:endParaRPr lang="en-US" dirty="0"/>
          </a:p>
        </p:txBody>
      </p:sp>
    </p:spTree>
    <p:extLst>
      <p:ext uri="{BB962C8B-B14F-4D97-AF65-F5344CB8AC3E}">
        <p14:creationId xmlns:p14="http://schemas.microsoft.com/office/powerpoint/2010/main" val="8562957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Guide to the classics: The War of the Worlds">
            <a:extLst>
              <a:ext uri="{FF2B5EF4-FFF2-40B4-BE49-F238E27FC236}">
                <a16:creationId xmlns:a16="http://schemas.microsoft.com/office/drawing/2014/main" id="{8E300593-B44D-4401-B624-A2AB4D47D4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364" y="1806017"/>
            <a:ext cx="10238728" cy="50927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5DFB94C-2DE3-4CEE-A244-FE1F71EEAD4C}"/>
              </a:ext>
            </a:extLst>
          </p:cNvPr>
          <p:cNvSpPr>
            <a:spLocks noGrp="1"/>
          </p:cNvSpPr>
          <p:nvPr>
            <p:ph type="title"/>
          </p:nvPr>
        </p:nvSpPr>
        <p:spPr/>
        <p:txBody>
          <a:bodyPr/>
          <a:lstStyle/>
          <a:p>
            <a:r>
              <a:rPr lang="en-US" dirty="0">
                <a:solidFill>
                  <a:srgbClr val="FFFF00"/>
                </a:solidFill>
              </a:rPr>
              <a:t>Ethereum 51% Attack!</a:t>
            </a:r>
          </a:p>
        </p:txBody>
      </p:sp>
      <p:sp>
        <p:nvSpPr>
          <p:cNvPr id="3" name="Slide Number Placeholder 2">
            <a:extLst>
              <a:ext uri="{FF2B5EF4-FFF2-40B4-BE49-F238E27FC236}">
                <a16:creationId xmlns:a16="http://schemas.microsoft.com/office/drawing/2014/main" id="{7793DA83-BF80-40BB-8E3F-52E721978195}"/>
              </a:ext>
            </a:extLst>
          </p:cNvPr>
          <p:cNvSpPr>
            <a:spLocks noGrp="1"/>
          </p:cNvSpPr>
          <p:nvPr>
            <p:ph type="sldNum" sz="quarter" idx="11"/>
          </p:nvPr>
        </p:nvSpPr>
        <p:spPr/>
        <p:txBody>
          <a:bodyPr/>
          <a:lstStyle/>
          <a:p>
            <a:pPr>
              <a:defRPr/>
            </a:pPr>
            <a:fld id="{D65C4E5D-DA99-460E-9E68-E8A28959880C}" type="slidenum">
              <a:rPr lang="x-none" smtClean="0"/>
              <a:pPr>
                <a:defRPr/>
              </a:pPr>
              <a:t>45</a:t>
            </a:fld>
            <a:endParaRPr lang="en-US" dirty="0"/>
          </a:p>
        </p:txBody>
      </p:sp>
      <p:sp>
        <p:nvSpPr>
          <p:cNvPr id="5" name="TextBox 4">
            <a:extLst>
              <a:ext uri="{FF2B5EF4-FFF2-40B4-BE49-F238E27FC236}">
                <a16:creationId xmlns:a16="http://schemas.microsoft.com/office/drawing/2014/main" id="{B45746E2-B3E5-4373-8FEE-48E29E2DB5BB}"/>
              </a:ext>
            </a:extLst>
          </p:cNvPr>
          <p:cNvSpPr txBox="1"/>
          <p:nvPr/>
        </p:nvSpPr>
        <p:spPr bwMode="auto">
          <a:xfrm>
            <a:off x="1450521" y="3914560"/>
            <a:ext cx="3842719"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Can revert app calls …</a:t>
            </a:r>
          </a:p>
        </p:txBody>
      </p:sp>
      <p:sp>
        <p:nvSpPr>
          <p:cNvPr id="6" name="TextBox 5">
            <a:extLst>
              <a:ext uri="{FF2B5EF4-FFF2-40B4-BE49-F238E27FC236}">
                <a16:creationId xmlns:a16="http://schemas.microsoft.com/office/drawing/2014/main" id="{684AF5F8-8C7E-4816-9CA1-E963FCF47DE0}"/>
              </a:ext>
            </a:extLst>
          </p:cNvPr>
          <p:cNvSpPr txBox="1"/>
          <p:nvPr/>
        </p:nvSpPr>
        <p:spPr bwMode="auto">
          <a:xfrm>
            <a:off x="1450521" y="4789121"/>
            <a:ext cx="5843266"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But cannot produce inconsistencies</a:t>
            </a:r>
          </a:p>
        </p:txBody>
      </p:sp>
      <p:sp>
        <p:nvSpPr>
          <p:cNvPr id="7" name="TextBox 6">
            <a:extLst>
              <a:ext uri="{FF2B5EF4-FFF2-40B4-BE49-F238E27FC236}">
                <a16:creationId xmlns:a16="http://schemas.microsoft.com/office/drawing/2014/main" id="{721CC63D-994E-43F2-B29E-9A331E66091A}"/>
              </a:ext>
            </a:extLst>
          </p:cNvPr>
          <p:cNvSpPr txBox="1"/>
          <p:nvPr/>
        </p:nvSpPr>
        <p:spPr bwMode="auto">
          <a:xfrm>
            <a:off x="1450521" y="2161398"/>
            <a:ext cx="4782078"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Can censor or record txns …</a:t>
            </a:r>
          </a:p>
        </p:txBody>
      </p:sp>
      <p:sp>
        <p:nvSpPr>
          <p:cNvPr id="9" name="TextBox 8">
            <a:extLst>
              <a:ext uri="{FF2B5EF4-FFF2-40B4-BE49-F238E27FC236}">
                <a16:creationId xmlns:a16="http://schemas.microsoft.com/office/drawing/2014/main" id="{EE3E0DF2-2575-4CC2-8EE3-D10E356C557C}"/>
              </a:ext>
            </a:extLst>
          </p:cNvPr>
          <p:cNvSpPr txBox="1"/>
          <p:nvPr/>
        </p:nvSpPr>
        <p:spPr bwMode="auto">
          <a:xfrm>
            <a:off x="1450521" y="3039999"/>
            <a:ext cx="5660524"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But cannot steal your coins/tokens</a:t>
            </a:r>
          </a:p>
        </p:txBody>
      </p:sp>
    </p:spTree>
    <p:extLst>
      <p:ext uri="{BB962C8B-B14F-4D97-AF65-F5344CB8AC3E}">
        <p14:creationId xmlns:p14="http://schemas.microsoft.com/office/powerpoint/2010/main" val="308653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46</a:t>
            </a:fld>
            <a:endParaRPr lang="en-US" dirty="0"/>
          </a:p>
        </p:txBody>
      </p:sp>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
        <p:nvSpPr>
          <p:cNvPr id="4" name="Arrow: Left-Right 3">
            <a:extLst>
              <a:ext uri="{FF2B5EF4-FFF2-40B4-BE49-F238E27FC236}">
                <a16:creationId xmlns:a16="http://schemas.microsoft.com/office/drawing/2014/main" id="{A0448CDB-E7AE-42C8-9F3A-3C33F1AF5711}"/>
              </a:ext>
            </a:extLst>
          </p:cNvPr>
          <p:cNvSpPr/>
          <p:nvPr/>
        </p:nvSpPr>
        <p:spPr bwMode="auto">
          <a:xfrm>
            <a:off x="1714472" y="4285736"/>
            <a:ext cx="5715076" cy="917079"/>
          </a:xfrm>
          <a:prstGeom prst="leftRightArrow">
            <a:avLst/>
          </a:prstGeom>
          <a:solidFill>
            <a:schemeClr val="bg1"/>
          </a:solidFill>
          <a:ln w="38100" cap="flat" cmpd="sng" algn="ctr">
            <a:solidFill>
              <a:schemeClr val="tx1">
                <a:lumMod val="65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1-1 </a:t>
            </a:r>
            <a:r>
              <a:rPr lang="en-US" dirty="0">
                <a:solidFill>
                  <a:srgbClr val="FFFF00"/>
                </a:solidFill>
                <a:latin typeface="Arial" panose="020B0604020202020204" pitchFamily="34" charset="0"/>
                <a:cs typeface="Arial" panose="020B0604020202020204" pitchFamily="34" charset="0"/>
              </a:rPr>
              <a:t>frozen vs wrapped invariant holds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01268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47</a:t>
            </a:fld>
            <a:endParaRPr lang="en-US" dirty="0"/>
          </a:p>
        </p:txBody>
      </p:sp>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rgbClr val="FF0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sp>
        <p:nvSpPr>
          <p:cNvPr id="5" name="Explosion: 8 Points 4">
            <a:extLst>
              <a:ext uri="{FF2B5EF4-FFF2-40B4-BE49-F238E27FC236}">
                <a16:creationId xmlns:a16="http://schemas.microsoft.com/office/drawing/2014/main" id="{E4238DE2-BAA3-451C-AD00-335F777D5FB6}"/>
              </a:ext>
            </a:extLst>
          </p:cNvPr>
          <p:cNvSpPr/>
          <p:nvPr/>
        </p:nvSpPr>
        <p:spPr bwMode="auto">
          <a:xfrm>
            <a:off x="553766" y="3248862"/>
            <a:ext cx="3179309" cy="1296591"/>
          </a:xfrm>
          <a:prstGeom prst="irregularSeal1">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51% attack!</a:t>
            </a:r>
          </a:p>
        </p:txBody>
      </p:sp>
      <p:sp>
        <p:nvSpPr>
          <p:cNvPr id="14" name="Arrow: Left-Right 13">
            <a:extLst>
              <a:ext uri="{FF2B5EF4-FFF2-40B4-BE49-F238E27FC236}">
                <a16:creationId xmlns:a16="http://schemas.microsoft.com/office/drawing/2014/main" id="{31257561-1C39-4124-8F5F-52B376624105}"/>
              </a:ext>
            </a:extLst>
          </p:cNvPr>
          <p:cNvSpPr/>
          <p:nvPr/>
        </p:nvSpPr>
        <p:spPr bwMode="auto">
          <a:xfrm>
            <a:off x="1714472" y="4285736"/>
            <a:ext cx="5715076" cy="917079"/>
          </a:xfrm>
          <a:prstGeom prst="leftRightArrow">
            <a:avLst/>
          </a:prstGeom>
          <a:solidFill>
            <a:schemeClr val="bg1"/>
          </a:solidFill>
          <a:ln w="38100" cap="flat" cmpd="sng" algn="ctr">
            <a:solidFill>
              <a:schemeClr val="tx1">
                <a:lumMod val="65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1-1 </a:t>
            </a:r>
            <a:r>
              <a:rPr lang="en-US" dirty="0">
                <a:solidFill>
                  <a:srgbClr val="FFFF00"/>
                </a:solidFill>
                <a:latin typeface="Arial" panose="020B0604020202020204" pitchFamily="34" charset="0"/>
                <a:cs typeface="Arial" panose="020B0604020202020204" pitchFamily="34" charset="0"/>
              </a:rPr>
              <a:t>frozen vs wrapped invariant holds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488481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48</a:t>
            </a:fld>
            <a:endParaRPr lang="en-US" dirty="0"/>
          </a:p>
        </p:txBody>
      </p:sp>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chemeClr val="accent1">
                <a:lumMod val="60000"/>
                <a:lumOff val="40000"/>
              </a:schemeClr>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Gold coin stash from time of Henry VIII found in English garden | Live  Science">
            <a:extLst>
              <a:ext uri="{FF2B5EF4-FFF2-40B4-BE49-F238E27FC236}">
                <a16:creationId xmlns:a16="http://schemas.microsoft.com/office/drawing/2014/main" id="{1E90247B-82AB-44DF-BF08-81F20C0A5FE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79753" y="2719077"/>
            <a:ext cx="1353671" cy="761440"/>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Left-Right 13">
            <a:extLst>
              <a:ext uri="{FF2B5EF4-FFF2-40B4-BE49-F238E27FC236}">
                <a16:creationId xmlns:a16="http://schemas.microsoft.com/office/drawing/2014/main" id="{A8BA6AD0-6D1C-4925-A35D-8CA7E59E1646}"/>
              </a:ext>
            </a:extLst>
          </p:cNvPr>
          <p:cNvSpPr/>
          <p:nvPr/>
        </p:nvSpPr>
        <p:spPr bwMode="auto">
          <a:xfrm>
            <a:off x="1714472" y="4285736"/>
            <a:ext cx="5715076" cy="917079"/>
          </a:xfrm>
          <a:prstGeom prst="leftRightArrow">
            <a:avLst/>
          </a:prstGeom>
          <a:solidFill>
            <a:schemeClr val="bg1"/>
          </a:solidFill>
          <a:ln w="38100" cap="flat" cmpd="sng" algn="ctr">
            <a:solidFill>
              <a:schemeClr val="tx1">
                <a:lumMod val="65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1-1 </a:t>
            </a:r>
            <a:r>
              <a:rPr lang="en-US" dirty="0">
                <a:solidFill>
                  <a:srgbClr val="FFFF00"/>
                </a:solidFill>
                <a:latin typeface="Arial" panose="020B0604020202020204" pitchFamily="34" charset="0"/>
                <a:cs typeface="Arial" panose="020B0604020202020204" pitchFamily="34" charset="0"/>
              </a:rPr>
              <a:t>frozen vs wrapped invariant holds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92236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49</a:t>
            </a:fld>
            <a:endParaRPr lang="en-US" dirty="0"/>
          </a:p>
        </p:txBody>
      </p:sp>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rgbClr val="FF0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Gold coin stash from time of Henry VIII found in English garden | Live  Science">
            <a:extLst>
              <a:ext uri="{FF2B5EF4-FFF2-40B4-BE49-F238E27FC236}">
                <a16:creationId xmlns:a16="http://schemas.microsoft.com/office/drawing/2014/main" id="{1E90247B-82AB-44DF-BF08-81F20C0A5FEF}"/>
              </a:ext>
            </a:extLst>
          </p:cNvPr>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79753" y="2719077"/>
            <a:ext cx="1353671" cy="76144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Gold coin stash from time of Henry VIII found in English garden | Live  Science">
            <a:extLst>
              <a:ext uri="{FF2B5EF4-FFF2-40B4-BE49-F238E27FC236}">
                <a16:creationId xmlns:a16="http://schemas.microsoft.com/office/drawing/2014/main" id="{5865203A-524A-4D5A-A789-9EA0C07944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14114" y="2667560"/>
            <a:ext cx="1353671" cy="76144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BBF8F2F4-B991-454D-A7E7-8CB02745AC6E}"/>
              </a:ext>
            </a:extLst>
          </p:cNvPr>
          <p:cNvSpPr/>
          <p:nvPr/>
        </p:nvSpPr>
        <p:spPr bwMode="auto">
          <a:xfrm>
            <a:off x="6642847" y="2620972"/>
            <a:ext cx="1583170" cy="938016"/>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16" name="Arrow: Left-Right 15">
            <a:extLst>
              <a:ext uri="{FF2B5EF4-FFF2-40B4-BE49-F238E27FC236}">
                <a16:creationId xmlns:a16="http://schemas.microsoft.com/office/drawing/2014/main" id="{80E3DA25-9669-4DB4-AEEA-6B56632AD924}"/>
              </a:ext>
            </a:extLst>
          </p:cNvPr>
          <p:cNvSpPr/>
          <p:nvPr/>
        </p:nvSpPr>
        <p:spPr bwMode="auto">
          <a:xfrm>
            <a:off x="1714472" y="4285736"/>
            <a:ext cx="5715076" cy="917079"/>
          </a:xfrm>
          <a:prstGeom prst="leftRightArrow">
            <a:avLst/>
          </a:prstGeom>
          <a:solidFill>
            <a:schemeClr val="bg1"/>
          </a:solidFill>
          <a:ln w="38100" cap="flat" cmpd="sng" algn="ctr">
            <a:solidFill>
              <a:schemeClr val="tx1">
                <a:lumMod val="65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1-1 </a:t>
            </a:r>
            <a:r>
              <a:rPr lang="en-US" dirty="0">
                <a:solidFill>
                  <a:srgbClr val="FFFF00"/>
                </a:solidFill>
                <a:latin typeface="Arial" panose="020B0604020202020204" pitchFamily="34" charset="0"/>
                <a:cs typeface="Arial" panose="020B0604020202020204" pitchFamily="34" charset="0"/>
              </a:rPr>
              <a:t>frozen vs wrapped invariant holds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92293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EF455-3C17-668A-F6A5-B7E6199D4DB4}"/>
              </a:ext>
            </a:extLst>
          </p:cNvPr>
          <p:cNvSpPr>
            <a:spLocks noGrp="1"/>
          </p:cNvSpPr>
          <p:nvPr>
            <p:ph type="title"/>
          </p:nvPr>
        </p:nvSpPr>
        <p:spPr/>
        <p:txBody>
          <a:bodyPr/>
          <a:lstStyle/>
          <a:p>
            <a:r>
              <a:rPr lang="en-US" dirty="0">
                <a:solidFill>
                  <a:srgbClr val="FFFF00"/>
                </a:solidFill>
              </a:rPr>
              <a:t>Cross-Chain Messaging</a:t>
            </a:r>
          </a:p>
        </p:txBody>
      </p:sp>
      <p:sp>
        <p:nvSpPr>
          <p:cNvPr id="3" name="Slide Number Placeholder 2">
            <a:extLst>
              <a:ext uri="{FF2B5EF4-FFF2-40B4-BE49-F238E27FC236}">
                <a16:creationId xmlns:a16="http://schemas.microsoft.com/office/drawing/2014/main" id="{AD9327A0-2546-F9BA-42E4-ABE16DCA9455}"/>
              </a:ext>
            </a:extLst>
          </p:cNvPr>
          <p:cNvSpPr>
            <a:spLocks noGrp="1"/>
          </p:cNvSpPr>
          <p:nvPr>
            <p:ph type="sldNum" sz="quarter" idx="11"/>
          </p:nvPr>
        </p:nvSpPr>
        <p:spPr/>
        <p:txBody>
          <a:bodyPr/>
          <a:lstStyle/>
          <a:p>
            <a:pPr>
              <a:defRPr/>
            </a:pPr>
            <a:fld id="{D65C4E5D-DA99-460E-9E68-E8A28959880C}" type="slidenum">
              <a:rPr lang="x-none" smtClean="0"/>
              <a:pPr>
                <a:defRPr/>
              </a:pPr>
              <a:t>5</a:t>
            </a:fld>
            <a:endParaRPr lang="en-US" dirty="0"/>
          </a:p>
        </p:txBody>
      </p:sp>
      <p:grpSp>
        <p:nvGrpSpPr>
          <p:cNvPr id="4" name="Group 2">
            <a:extLst>
              <a:ext uri="{FF2B5EF4-FFF2-40B4-BE49-F238E27FC236}">
                <a16:creationId xmlns:a16="http://schemas.microsoft.com/office/drawing/2014/main" id="{F0776F21-B957-68CB-2B53-E368CE9CD78A}"/>
              </a:ext>
            </a:extLst>
          </p:cNvPr>
          <p:cNvGrpSpPr>
            <a:grpSpLocks/>
          </p:cNvGrpSpPr>
          <p:nvPr/>
        </p:nvGrpSpPr>
        <p:grpSpPr bwMode="auto">
          <a:xfrm>
            <a:off x="690096" y="3384589"/>
            <a:ext cx="1107141" cy="990600"/>
            <a:chOff x="3168" y="1824"/>
            <a:chExt cx="912" cy="816"/>
          </a:xfrm>
          <a:effectLst>
            <a:glow rad="139700">
              <a:schemeClr val="accent3">
                <a:satMod val="175000"/>
                <a:alpha val="40000"/>
              </a:schemeClr>
            </a:glow>
          </a:effectLst>
        </p:grpSpPr>
        <p:sp>
          <p:nvSpPr>
            <p:cNvPr id="5" name="Freeform 3">
              <a:extLst>
                <a:ext uri="{FF2B5EF4-FFF2-40B4-BE49-F238E27FC236}">
                  <a16:creationId xmlns:a16="http://schemas.microsoft.com/office/drawing/2014/main" id="{79E5030B-B254-2034-5C4B-D10FD9848E9B}"/>
                </a:ext>
              </a:extLst>
            </p:cNvPr>
            <p:cNvSpPr>
              <a:spLocks/>
            </p:cNvSpPr>
            <p:nvPr/>
          </p:nvSpPr>
          <p:spPr bwMode="auto">
            <a:xfrm>
              <a:off x="3936" y="206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6" name="Freeform 4">
              <a:extLst>
                <a:ext uri="{FF2B5EF4-FFF2-40B4-BE49-F238E27FC236}">
                  <a16:creationId xmlns:a16="http://schemas.microsoft.com/office/drawing/2014/main" id="{1BA8C471-9355-8B38-09AD-4041BE02A8DB}"/>
                </a:ext>
              </a:extLst>
            </p:cNvPr>
            <p:cNvSpPr>
              <a:spLocks/>
            </p:cNvSpPr>
            <p:nvPr/>
          </p:nvSpPr>
          <p:spPr bwMode="auto">
            <a:xfrm>
              <a:off x="3728" y="1920"/>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7" name="Freeform 5">
              <a:extLst>
                <a:ext uri="{FF2B5EF4-FFF2-40B4-BE49-F238E27FC236}">
                  <a16:creationId xmlns:a16="http://schemas.microsoft.com/office/drawing/2014/main" id="{597C80F3-C96F-4B5F-E9C5-ED0BB7D1C077}"/>
                </a:ext>
              </a:extLst>
            </p:cNvPr>
            <p:cNvSpPr>
              <a:spLocks/>
            </p:cNvSpPr>
            <p:nvPr/>
          </p:nvSpPr>
          <p:spPr bwMode="auto">
            <a:xfrm>
              <a:off x="3504" y="1824"/>
              <a:ext cx="144" cy="28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8" name="Freeform 6">
              <a:extLst>
                <a:ext uri="{FF2B5EF4-FFF2-40B4-BE49-F238E27FC236}">
                  <a16:creationId xmlns:a16="http://schemas.microsoft.com/office/drawing/2014/main" id="{4838E56A-D2B7-703B-74A1-C75B1697D394}"/>
                </a:ext>
              </a:extLst>
            </p:cNvPr>
            <p:cNvSpPr>
              <a:spLocks/>
            </p:cNvSpPr>
            <p:nvPr/>
          </p:nvSpPr>
          <p:spPr bwMode="auto">
            <a:xfrm>
              <a:off x="3243" y="1824"/>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Lst>
              <a:ahLst/>
              <a:cxnLst>
                <a:cxn ang="0">
                  <a:pos x="T0" y="T1"/>
                </a:cxn>
                <a:cxn ang="0">
                  <a:pos x="T2" y="T3"/>
                </a:cxn>
                <a:cxn ang="0">
                  <a:pos x="T4" y="T5"/>
                </a:cxn>
                <a:cxn ang="0">
                  <a:pos x="T6" y="T7"/>
                </a:cxn>
                <a:cxn ang="0">
                  <a:pos x="T8" y="T9"/>
                </a:cxn>
              </a:cxnLst>
              <a:rect l="0" t="0" r="r" b="b"/>
              <a:pathLst>
                <a:path w="789" h="535">
                  <a:moveTo>
                    <a:pt x="261" y="0"/>
                  </a:moveTo>
                  <a:lnTo>
                    <a:pt x="789" y="336"/>
                  </a:lnTo>
                  <a:lnTo>
                    <a:pt x="494" y="535"/>
                  </a:lnTo>
                  <a:lnTo>
                    <a:pt x="0" y="96"/>
                  </a:lnTo>
                  <a:lnTo>
                    <a:pt x="261" y="0"/>
                  </a:lnTo>
                  <a:close/>
                </a:path>
              </a:pathLst>
            </a:custGeom>
            <a:solidFill>
              <a:srgbClr val="0099FF"/>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9" name="Freeform 7">
              <a:extLst>
                <a:ext uri="{FF2B5EF4-FFF2-40B4-BE49-F238E27FC236}">
                  <a16:creationId xmlns:a16="http://schemas.microsoft.com/office/drawing/2014/main" id="{C8E020A5-CC96-D90E-733F-9A3CC6665A72}"/>
                </a:ext>
              </a:extLst>
            </p:cNvPr>
            <p:cNvSpPr>
              <a:spLocks/>
            </p:cNvSpPr>
            <p:nvPr/>
          </p:nvSpPr>
          <p:spPr bwMode="auto">
            <a:xfrm>
              <a:off x="3253" y="1920"/>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Lst>
              <a:ahLst/>
              <a:cxnLst>
                <a:cxn ang="0">
                  <a:pos x="T0" y="T1"/>
                </a:cxn>
                <a:cxn ang="0">
                  <a:pos x="T2" y="T3"/>
                </a:cxn>
                <a:cxn ang="0">
                  <a:pos x="T4" y="T5"/>
                </a:cxn>
                <a:cxn ang="0">
                  <a:pos x="T6" y="T7"/>
                </a:cxn>
                <a:cxn ang="0">
                  <a:pos x="T8" y="T9"/>
                </a:cxn>
              </a:cxnLst>
              <a:rect l="0" t="0" r="r" b="b"/>
              <a:pathLst>
                <a:path w="491" h="567">
                  <a:moveTo>
                    <a:pt x="11" y="0"/>
                  </a:moveTo>
                  <a:lnTo>
                    <a:pt x="491" y="432"/>
                  </a:lnTo>
                  <a:lnTo>
                    <a:pt x="484" y="567"/>
                  </a:lnTo>
                  <a:lnTo>
                    <a:pt x="0" y="119"/>
                  </a:lnTo>
                  <a:lnTo>
                    <a:pt x="11" y="0"/>
                  </a:lnTo>
                  <a:close/>
                </a:path>
              </a:pathLst>
            </a:custGeom>
            <a:solidFill>
              <a:srgbClr val="0099FF"/>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0" name="Freeform 8">
              <a:extLst>
                <a:ext uri="{FF2B5EF4-FFF2-40B4-BE49-F238E27FC236}">
                  <a16:creationId xmlns:a16="http://schemas.microsoft.com/office/drawing/2014/main" id="{C68F73DD-99B0-E02D-5966-7B5EE9B116DD}"/>
                </a:ext>
              </a:extLst>
            </p:cNvPr>
            <p:cNvSpPr>
              <a:spLocks/>
            </p:cNvSpPr>
            <p:nvPr/>
          </p:nvSpPr>
          <p:spPr bwMode="auto">
            <a:xfrm>
              <a:off x="3728" y="2160"/>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Lst>
              <a:ahLst/>
              <a:cxnLst>
                <a:cxn ang="0">
                  <a:pos x="T0" y="T1"/>
                </a:cxn>
                <a:cxn ang="0">
                  <a:pos x="T2" y="T3"/>
                </a:cxn>
                <a:cxn ang="0">
                  <a:pos x="T4" y="T5"/>
                </a:cxn>
                <a:cxn ang="0">
                  <a:pos x="T6" y="T7"/>
                </a:cxn>
                <a:cxn ang="0">
                  <a:pos x="T8" y="T9"/>
                </a:cxn>
              </a:cxnLst>
              <a:rect l="0" t="0" r="r" b="b"/>
              <a:pathLst>
                <a:path w="304" h="327">
                  <a:moveTo>
                    <a:pt x="304" y="0"/>
                  </a:moveTo>
                  <a:lnTo>
                    <a:pt x="304" y="96"/>
                  </a:lnTo>
                  <a:lnTo>
                    <a:pt x="0" y="327"/>
                  </a:lnTo>
                  <a:lnTo>
                    <a:pt x="18" y="181"/>
                  </a:lnTo>
                  <a:lnTo>
                    <a:pt x="304" y="0"/>
                  </a:lnTo>
                  <a:close/>
                </a:path>
              </a:pathLst>
            </a:custGeom>
            <a:solidFill>
              <a:srgbClr val="0099FF"/>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1" name="Freeform 9">
              <a:extLst>
                <a:ext uri="{FF2B5EF4-FFF2-40B4-BE49-F238E27FC236}">
                  <a16:creationId xmlns:a16="http://schemas.microsoft.com/office/drawing/2014/main" id="{D8754F46-5A53-8656-6CA7-C49643ED02F4}"/>
                </a:ext>
              </a:extLst>
            </p:cNvPr>
            <p:cNvSpPr>
              <a:spLocks/>
            </p:cNvSpPr>
            <p:nvPr/>
          </p:nvSpPr>
          <p:spPr bwMode="auto">
            <a:xfrm>
              <a:off x="3504" y="2304"/>
              <a:ext cx="240" cy="336"/>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2" name="Freeform 10">
              <a:extLst>
                <a:ext uri="{FF2B5EF4-FFF2-40B4-BE49-F238E27FC236}">
                  <a16:creationId xmlns:a16="http://schemas.microsoft.com/office/drawing/2014/main" id="{BF8A17B5-2255-C5E9-32B5-3C383AA1010D}"/>
                </a:ext>
              </a:extLst>
            </p:cNvPr>
            <p:cNvSpPr>
              <a:spLocks/>
            </p:cNvSpPr>
            <p:nvPr/>
          </p:nvSpPr>
          <p:spPr bwMode="auto">
            <a:xfrm>
              <a:off x="3312" y="2160"/>
              <a:ext cx="240" cy="288"/>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3" name="Freeform 11">
              <a:extLst>
                <a:ext uri="{FF2B5EF4-FFF2-40B4-BE49-F238E27FC236}">
                  <a16:creationId xmlns:a16="http://schemas.microsoft.com/office/drawing/2014/main" id="{E47BEECB-C753-8EA7-7671-90798F764E36}"/>
                </a:ext>
              </a:extLst>
            </p:cNvPr>
            <p:cNvSpPr>
              <a:spLocks/>
            </p:cNvSpPr>
            <p:nvPr/>
          </p:nvSpPr>
          <p:spPr bwMode="auto">
            <a:xfrm>
              <a:off x="3168" y="2016"/>
              <a:ext cx="192" cy="288"/>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grpSp>
      <p:grpSp>
        <p:nvGrpSpPr>
          <p:cNvPr id="14" name="Group 2">
            <a:extLst>
              <a:ext uri="{FF2B5EF4-FFF2-40B4-BE49-F238E27FC236}">
                <a16:creationId xmlns:a16="http://schemas.microsoft.com/office/drawing/2014/main" id="{BB5302F2-55DB-A9C1-A010-9DF178E734CF}"/>
              </a:ext>
            </a:extLst>
          </p:cNvPr>
          <p:cNvGrpSpPr>
            <a:grpSpLocks/>
          </p:cNvGrpSpPr>
          <p:nvPr/>
        </p:nvGrpSpPr>
        <p:grpSpPr bwMode="auto">
          <a:xfrm flipH="1">
            <a:off x="7274671" y="3384589"/>
            <a:ext cx="1107141" cy="990600"/>
            <a:chOff x="3168" y="1824"/>
            <a:chExt cx="912" cy="816"/>
          </a:xfrm>
          <a:effectLst>
            <a:glow rad="139700">
              <a:schemeClr val="accent3">
                <a:satMod val="175000"/>
                <a:alpha val="40000"/>
              </a:schemeClr>
            </a:glow>
          </a:effectLst>
        </p:grpSpPr>
        <p:sp>
          <p:nvSpPr>
            <p:cNvPr id="15" name="Freeform 3">
              <a:extLst>
                <a:ext uri="{FF2B5EF4-FFF2-40B4-BE49-F238E27FC236}">
                  <a16:creationId xmlns:a16="http://schemas.microsoft.com/office/drawing/2014/main" id="{FFB53A6C-599B-3D8E-5020-7AFD97D868BA}"/>
                </a:ext>
              </a:extLst>
            </p:cNvPr>
            <p:cNvSpPr>
              <a:spLocks/>
            </p:cNvSpPr>
            <p:nvPr/>
          </p:nvSpPr>
          <p:spPr bwMode="auto">
            <a:xfrm>
              <a:off x="3936" y="206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6" name="Freeform 4">
              <a:extLst>
                <a:ext uri="{FF2B5EF4-FFF2-40B4-BE49-F238E27FC236}">
                  <a16:creationId xmlns:a16="http://schemas.microsoft.com/office/drawing/2014/main" id="{9BDDC642-92C6-FD3E-135B-C913A1BAED73}"/>
                </a:ext>
              </a:extLst>
            </p:cNvPr>
            <p:cNvSpPr>
              <a:spLocks/>
            </p:cNvSpPr>
            <p:nvPr/>
          </p:nvSpPr>
          <p:spPr bwMode="auto">
            <a:xfrm>
              <a:off x="3728" y="1920"/>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7" name="Freeform 5">
              <a:extLst>
                <a:ext uri="{FF2B5EF4-FFF2-40B4-BE49-F238E27FC236}">
                  <a16:creationId xmlns:a16="http://schemas.microsoft.com/office/drawing/2014/main" id="{FABDC610-A5FD-6711-F148-A2D4F1386115}"/>
                </a:ext>
              </a:extLst>
            </p:cNvPr>
            <p:cNvSpPr>
              <a:spLocks/>
            </p:cNvSpPr>
            <p:nvPr/>
          </p:nvSpPr>
          <p:spPr bwMode="auto">
            <a:xfrm>
              <a:off x="3504" y="1824"/>
              <a:ext cx="144" cy="28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8" name="Freeform 6">
              <a:extLst>
                <a:ext uri="{FF2B5EF4-FFF2-40B4-BE49-F238E27FC236}">
                  <a16:creationId xmlns:a16="http://schemas.microsoft.com/office/drawing/2014/main" id="{B94C1885-119E-390A-729A-A4F06C7DDCE1}"/>
                </a:ext>
              </a:extLst>
            </p:cNvPr>
            <p:cNvSpPr>
              <a:spLocks/>
            </p:cNvSpPr>
            <p:nvPr/>
          </p:nvSpPr>
          <p:spPr bwMode="auto">
            <a:xfrm>
              <a:off x="3243" y="1824"/>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Lst>
              <a:ahLst/>
              <a:cxnLst>
                <a:cxn ang="0">
                  <a:pos x="T0" y="T1"/>
                </a:cxn>
                <a:cxn ang="0">
                  <a:pos x="T2" y="T3"/>
                </a:cxn>
                <a:cxn ang="0">
                  <a:pos x="T4" y="T5"/>
                </a:cxn>
                <a:cxn ang="0">
                  <a:pos x="T6" y="T7"/>
                </a:cxn>
                <a:cxn ang="0">
                  <a:pos x="T8" y="T9"/>
                </a:cxn>
              </a:cxnLst>
              <a:rect l="0" t="0" r="r" b="b"/>
              <a:pathLst>
                <a:path w="789" h="535">
                  <a:moveTo>
                    <a:pt x="261" y="0"/>
                  </a:moveTo>
                  <a:lnTo>
                    <a:pt x="789" y="336"/>
                  </a:lnTo>
                  <a:lnTo>
                    <a:pt x="494" y="535"/>
                  </a:lnTo>
                  <a:lnTo>
                    <a:pt x="0" y="96"/>
                  </a:lnTo>
                  <a:lnTo>
                    <a:pt x="261" y="0"/>
                  </a:lnTo>
                  <a:close/>
                </a:path>
              </a:pathLst>
            </a:custGeom>
            <a:solidFill>
              <a:srgbClr val="00B050"/>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19" name="Freeform 7">
              <a:extLst>
                <a:ext uri="{FF2B5EF4-FFF2-40B4-BE49-F238E27FC236}">
                  <a16:creationId xmlns:a16="http://schemas.microsoft.com/office/drawing/2014/main" id="{B74568DD-8190-6724-99BC-794D0EB2548C}"/>
                </a:ext>
              </a:extLst>
            </p:cNvPr>
            <p:cNvSpPr>
              <a:spLocks/>
            </p:cNvSpPr>
            <p:nvPr/>
          </p:nvSpPr>
          <p:spPr bwMode="auto">
            <a:xfrm>
              <a:off x="3253" y="1920"/>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Lst>
              <a:ahLst/>
              <a:cxnLst>
                <a:cxn ang="0">
                  <a:pos x="T0" y="T1"/>
                </a:cxn>
                <a:cxn ang="0">
                  <a:pos x="T2" y="T3"/>
                </a:cxn>
                <a:cxn ang="0">
                  <a:pos x="T4" y="T5"/>
                </a:cxn>
                <a:cxn ang="0">
                  <a:pos x="T6" y="T7"/>
                </a:cxn>
                <a:cxn ang="0">
                  <a:pos x="T8" y="T9"/>
                </a:cxn>
              </a:cxnLst>
              <a:rect l="0" t="0" r="r" b="b"/>
              <a:pathLst>
                <a:path w="491" h="567">
                  <a:moveTo>
                    <a:pt x="11" y="0"/>
                  </a:moveTo>
                  <a:lnTo>
                    <a:pt x="491" y="432"/>
                  </a:lnTo>
                  <a:lnTo>
                    <a:pt x="484" y="567"/>
                  </a:lnTo>
                  <a:lnTo>
                    <a:pt x="0" y="119"/>
                  </a:lnTo>
                  <a:lnTo>
                    <a:pt x="11" y="0"/>
                  </a:lnTo>
                  <a:close/>
                </a:path>
              </a:pathLst>
            </a:custGeom>
            <a:solidFill>
              <a:srgbClr val="00B050"/>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20" name="Freeform 8">
              <a:extLst>
                <a:ext uri="{FF2B5EF4-FFF2-40B4-BE49-F238E27FC236}">
                  <a16:creationId xmlns:a16="http://schemas.microsoft.com/office/drawing/2014/main" id="{9BA02164-B3D7-929D-9725-46BE346C83DD}"/>
                </a:ext>
              </a:extLst>
            </p:cNvPr>
            <p:cNvSpPr>
              <a:spLocks/>
            </p:cNvSpPr>
            <p:nvPr/>
          </p:nvSpPr>
          <p:spPr bwMode="auto">
            <a:xfrm>
              <a:off x="3728" y="2160"/>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Lst>
              <a:ahLst/>
              <a:cxnLst>
                <a:cxn ang="0">
                  <a:pos x="T0" y="T1"/>
                </a:cxn>
                <a:cxn ang="0">
                  <a:pos x="T2" y="T3"/>
                </a:cxn>
                <a:cxn ang="0">
                  <a:pos x="T4" y="T5"/>
                </a:cxn>
                <a:cxn ang="0">
                  <a:pos x="T6" y="T7"/>
                </a:cxn>
                <a:cxn ang="0">
                  <a:pos x="T8" y="T9"/>
                </a:cxn>
              </a:cxnLst>
              <a:rect l="0" t="0" r="r" b="b"/>
              <a:pathLst>
                <a:path w="304" h="327">
                  <a:moveTo>
                    <a:pt x="304" y="0"/>
                  </a:moveTo>
                  <a:lnTo>
                    <a:pt x="304" y="96"/>
                  </a:lnTo>
                  <a:lnTo>
                    <a:pt x="0" y="327"/>
                  </a:lnTo>
                  <a:lnTo>
                    <a:pt x="18" y="181"/>
                  </a:lnTo>
                  <a:lnTo>
                    <a:pt x="304" y="0"/>
                  </a:lnTo>
                  <a:close/>
                </a:path>
              </a:pathLst>
            </a:custGeom>
            <a:solidFill>
              <a:srgbClr val="00B050"/>
            </a:solidFill>
            <a:ln w="38100"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21" name="Freeform 9">
              <a:extLst>
                <a:ext uri="{FF2B5EF4-FFF2-40B4-BE49-F238E27FC236}">
                  <a16:creationId xmlns:a16="http://schemas.microsoft.com/office/drawing/2014/main" id="{F2604C55-0EA6-54C5-445E-78CAE344197F}"/>
                </a:ext>
              </a:extLst>
            </p:cNvPr>
            <p:cNvSpPr>
              <a:spLocks/>
            </p:cNvSpPr>
            <p:nvPr/>
          </p:nvSpPr>
          <p:spPr bwMode="auto">
            <a:xfrm>
              <a:off x="3504" y="2304"/>
              <a:ext cx="240" cy="336"/>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22" name="Freeform 10">
              <a:extLst>
                <a:ext uri="{FF2B5EF4-FFF2-40B4-BE49-F238E27FC236}">
                  <a16:creationId xmlns:a16="http://schemas.microsoft.com/office/drawing/2014/main" id="{5B02F0A6-7EDE-E3AC-A23C-9E35FA973D57}"/>
                </a:ext>
              </a:extLst>
            </p:cNvPr>
            <p:cNvSpPr>
              <a:spLocks/>
            </p:cNvSpPr>
            <p:nvPr/>
          </p:nvSpPr>
          <p:spPr bwMode="auto">
            <a:xfrm>
              <a:off x="3312" y="2160"/>
              <a:ext cx="240" cy="288"/>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sp>
          <p:nvSpPr>
            <p:cNvPr id="23" name="Freeform 11">
              <a:extLst>
                <a:ext uri="{FF2B5EF4-FFF2-40B4-BE49-F238E27FC236}">
                  <a16:creationId xmlns:a16="http://schemas.microsoft.com/office/drawing/2014/main" id="{BCBB56C3-60A9-FA05-3808-B59D69ED2001}"/>
                </a:ext>
              </a:extLst>
            </p:cNvPr>
            <p:cNvSpPr>
              <a:spLocks/>
            </p:cNvSpPr>
            <p:nvPr/>
          </p:nvSpPr>
          <p:spPr bwMode="auto">
            <a:xfrm>
              <a:off x="3168" y="2016"/>
              <a:ext cx="192" cy="288"/>
            </a:xfrm>
            <a:custGeom>
              <a:avLst/>
              <a:gdLst>
                <a:gd name="T0" fmla="*/ 192 w 336"/>
                <a:gd name="T1" fmla="*/ 0 h 432"/>
                <a:gd name="T2" fmla="*/ 336 w 336"/>
                <a:gd name="T3" fmla="*/ 96 h 432"/>
                <a:gd name="T4" fmla="*/ 96 w 336"/>
                <a:gd name="T5" fmla="*/ 144 h 432"/>
                <a:gd name="T6" fmla="*/ 96 w 336"/>
                <a:gd name="T7" fmla="*/ 432 h 432"/>
                <a:gd name="T8" fmla="*/ 0 w 336"/>
                <a:gd name="T9" fmla="*/ 336 h 432"/>
                <a:gd name="T10" fmla="*/ 0 w 336"/>
                <a:gd name="T11" fmla="*/ 48 h 432"/>
                <a:gd name="T12" fmla="*/ 192 w 336"/>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cap="flat" cmpd="sng">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latin typeface="Arial" pitchFamily="34" charset="0"/>
              </a:endParaRPr>
            </a:p>
          </p:txBody>
        </p:sp>
      </p:grpSp>
      <p:grpSp>
        <p:nvGrpSpPr>
          <p:cNvPr id="49" name="Group 48">
            <a:extLst>
              <a:ext uri="{FF2B5EF4-FFF2-40B4-BE49-F238E27FC236}">
                <a16:creationId xmlns:a16="http://schemas.microsoft.com/office/drawing/2014/main" id="{886A49D6-207B-6146-B78D-C16EBA211497}"/>
              </a:ext>
            </a:extLst>
          </p:cNvPr>
          <p:cNvGrpSpPr/>
          <p:nvPr/>
        </p:nvGrpSpPr>
        <p:grpSpPr>
          <a:xfrm>
            <a:off x="3127071" y="3546409"/>
            <a:ext cx="2638661" cy="666960"/>
            <a:chOff x="2528888" y="3189784"/>
            <a:chExt cx="2638661" cy="666960"/>
          </a:xfrm>
        </p:grpSpPr>
        <p:cxnSp>
          <p:nvCxnSpPr>
            <p:cNvPr id="29" name="Straight Connector 28">
              <a:extLst>
                <a:ext uri="{FF2B5EF4-FFF2-40B4-BE49-F238E27FC236}">
                  <a16:creationId xmlns:a16="http://schemas.microsoft.com/office/drawing/2014/main" id="{E3FE39D2-4886-3EB6-0111-EFF35E60186D}"/>
                </a:ext>
              </a:extLst>
            </p:cNvPr>
            <p:cNvCxnSpPr>
              <a:cxnSpLocks/>
            </p:cNvCxnSpPr>
            <p:nvPr/>
          </p:nvCxnSpPr>
          <p:spPr bwMode="auto">
            <a:xfrm>
              <a:off x="2528888" y="3228624"/>
              <a:ext cx="797719" cy="0"/>
            </a:xfrm>
            <a:prstGeom prst="line">
              <a:avLst/>
            </a:prstGeom>
            <a:solidFill>
              <a:srgbClr val="FFFFCC"/>
            </a:solidFill>
            <a:ln w="76200" cap="flat" cmpd="sng" algn="ctr">
              <a:solidFill>
                <a:srgbClr val="FFC000"/>
              </a:solidFill>
              <a:prstDash val="solid"/>
              <a:round/>
              <a:headEnd type="none" w="med" len="med"/>
              <a:tailEnd type="none" w="med" len="med"/>
            </a:ln>
            <a:effectLst/>
          </p:spPr>
        </p:cxnSp>
        <p:cxnSp>
          <p:nvCxnSpPr>
            <p:cNvPr id="30" name="Straight Connector 29">
              <a:extLst>
                <a:ext uri="{FF2B5EF4-FFF2-40B4-BE49-F238E27FC236}">
                  <a16:creationId xmlns:a16="http://schemas.microsoft.com/office/drawing/2014/main" id="{CBE2A108-C750-5A3C-E68A-DBB0522CA321}"/>
                </a:ext>
              </a:extLst>
            </p:cNvPr>
            <p:cNvCxnSpPr>
              <a:cxnSpLocks/>
            </p:cNvCxnSpPr>
            <p:nvPr/>
          </p:nvCxnSpPr>
          <p:spPr bwMode="auto">
            <a:xfrm>
              <a:off x="2905125" y="3542684"/>
              <a:ext cx="421482" cy="0"/>
            </a:xfrm>
            <a:prstGeom prst="line">
              <a:avLst/>
            </a:prstGeom>
            <a:solidFill>
              <a:srgbClr val="FFFFCC"/>
            </a:solidFill>
            <a:ln w="76200" cap="flat" cmpd="sng" algn="ctr">
              <a:solidFill>
                <a:srgbClr val="FFC000"/>
              </a:solidFill>
              <a:prstDash val="solid"/>
              <a:round/>
              <a:headEnd type="none" w="med" len="med"/>
              <a:tailEnd type="none" w="med" len="med"/>
            </a:ln>
            <a:effectLst/>
          </p:spPr>
        </p:cxnSp>
        <p:cxnSp>
          <p:nvCxnSpPr>
            <p:cNvPr id="33" name="Straight Connector 32">
              <a:extLst>
                <a:ext uri="{FF2B5EF4-FFF2-40B4-BE49-F238E27FC236}">
                  <a16:creationId xmlns:a16="http://schemas.microsoft.com/office/drawing/2014/main" id="{6C414524-4DC8-4AD8-475A-EEE2BB9DE139}"/>
                </a:ext>
              </a:extLst>
            </p:cNvPr>
            <p:cNvCxnSpPr>
              <a:cxnSpLocks/>
            </p:cNvCxnSpPr>
            <p:nvPr/>
          </p:nvCxnSpPr>
          <p:spPr bwMode="auto">
            <a:xfrm>
              <a:off x="3086101" y="3856744"/>
              <a:ext cx="240506" cy="0"/>
            </a:xfrm>
            <a:prstGeom prst="line">
              <a:avLst/>
            </a:prstGeom>
            <a:solidFill>
              <a:srgbClr val="FFFFCC"/>
            </a:solidFill>
            <a:ln w="76200" cap="flat" cmpd="sng" algn="ctr">
              <a:solidFill>
                <a:srgbClr val="FFC000"/>
              </a:solidFill>
              <a:prstDash val="solid"/>
              <a:round/>
              <a:headEnd type="none" w="med" len="med"/>
              <a:tailEnd type="none" w="med" len="med"/>
            </a:ln>
            <a:effectLst/>
          </p:spPr>
        </p:cxnSp>
        <p:grpSp>
          <p:nvGrpSpPr>
            <p:cNvPr id="48" name="Group 47">
              <a:extLst>
                <a:ext uri="{FF2B5EF4-FFF2-40B4-BE49-F238E27FC236}">
                  <a16:creationId xmlns:a16="http://schemas.microsoft.com/office/drawing/2014/main" id="{065BA13B-B65B-7E83-CF4A-50770C21E672}"/>
                </a:ext>
              </a:extLst>
            </p:cNvPr>
            <p:cNvGrpSpPr/>
            <p:nvPr/>
          </p:nvGrpSpPr>
          <p:grpSpPr>
            <a:xfrm>
              <a:off x="3414946" y="3189784"/>
              <a:ext cx="1752603" cy="629405"/>
              <a:chOff x="3414946" y="3189784"/>
              <a:chExt cx="1752603" cy="629405"/>
            </a:xfrm>
          </p:grpSpPr>
          <p:sp>
            <p:nvSpPr>
              <p:cNvPr id="25" name="Freeform 20">
                <a:extLst>
                  <a:ext uri="{FF2B5EF4-FFF2-40B4-BE49-F238E27FC236}">
                    <a16:creationId xmlns:a16="http://schemas.microsoft.com/office/drawing/2014/main" id="{E11BBBE3-AE6B-D61C-A49F-D10509854816}"/>
                  </a:ext>
                </a:extLst>
              </p:cNvPr>
              <p:cNvSpPr>
                <a:spLocks/>
              </p:cNvSpPr>
              <p:nvPr/>
            </p:nvSpPr>
            <p:spPr bwMode="auto">
              <a:xfrm>
                <a:off x="4484924" y="3189784"/>
                <a:ext cx="682625" cy="382134"/>
              </a:xfrm>
              <a:custGeom>
                <a:avLst/>
                <a:gdLst>
                  <a:gd name="T0" fmla="*/ 86 w 348"/>
                  <a:gd name="T1" fmla="*/ 211 h 228"/>
                  <a:gd name="T2" fmla="*/ 439 w 348"/>
                  <a:gd name="T3" fmla="*/ 0 h 228"/>
                  <a:gd name="T4" fmla="*/ 1238 w 348"/>
                  <a:gd name="T5" fmla="*/ 538 h 228"/>
                  <a:gd name="T6" fmla="*/ 759 w 348"/>
                  <a:gd name="T7" fmla="*/ 310 h 228"/>
                  <a:gd name="T8" fmla="*/ 961 w 348"/>
                  <a:gd name="T9" fmla="*/ 480 h 228"/>
                  <a:gd name="T10" fmla="*/ 513 w 348"/>
                  <a:gd name="T11" fmla="*/ 296 h 228"/>
                  <a:gd name="T12" fmla="*/ 802 w 348"/>
                  <a:gd name="T13" fmla="*/ 451 h 228"/>
                  <a:gd name="T14" fmla="*/ 0 w 348"/>
                  <a:gd name="T15" fmla="*/ 262 h 228"/>
                  <a:gd name="T16" fmla="*/ 86 w 348"/>
                  <a:gd name="T17" fmla="*/ 211 h 2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48"/>
                  <a:gd name="T28" fmla="*/ 0 h 228"/>
                  <a:gd name="T29" fmla="*/ 348 w 348"/>
                  <a:gd name="T30" fmla="*/ 228 h 22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48" h="228">
                    <a:moveTo>
                      <a:pt x="24" y="90"/>
                    </a:moveTo>
                    <a:lnTo>
                      <a:pt x="123" y="0"/>
                    </a:lnTo>
                    <a:lnTo>
                      <a:pt x="348" y="228"/>
                    </a:lnTo>
                    <a:lnTo>
                      <a:pt x="213" y="132"/>
                    </a:lnTo>
                    <a:lnTo>
                      <a:pt x="270" y="204"/>
                    </a:lnTo>
                    <a:lnTo>
                      <a:pt x="144" y="126"/>
                    </a:lnTo>
                    <a:lnTo>
                      <a:pt x="225" y="192"/>
                    </a:lnTo>
                    <a:lnTo>
                      <a:pt x="0" y="111"/>
                    </a:lnTo>
                    <a:lnTo>
                      <a:pt x="24" y="90"/>
                    </a:lnTo>
                    <a:close/>
                  </a:path>
                </a:pathLst>
              </a:custGeom>
              <a:noFill/>
              <a:ln w="38100">
                <a:solidFill>
                  <a:srgbClr val="FFC000"/>
                </a:solidFill>
                <a:round/>
                <a:headEnd/>
                <a:tailEnd/>
              </a:ln>
            </p:spPr>
            <p:txBody>
              <a:bodyPr wrap="none" anchor="ctr"/>
              <a:lstStyle/>
              <a:p>
                <a:endParaRPr lang="en-US" dirty="0">
                  <a:latin typeface="Arial" pitchFamily="34" charset="0"/>
                </a:endParaRPr>
              </a:p>
            </p:txBody>
          </p:sp>
          <p:sp>
            <p:nvSpPr>
              <p:cNvPr id="26" name="Freeform 21">
                <a:extLst>
                  <a:ext uri="{FF2B5EF4-FFF2-40B4-BE49-F238E27FC236}">
                    <a16:creationId xmlns:a16="http://schemas.microsoft.com/office/drawing/2014/main" id="{F198C57F-420A-63BC-6AC5-B9AE43815560}"/>
                  </a:ext>
                </a:extLst>
              </p:cNvPr>
              <p:cNvSpPr>
                <a:spLocks/>
              </p:cNvSpPr>
              <p:nvPr/>
            </p:nvSpPr>
            <p:spPr bwMode="auto">
              <a:xfrm>
                <a:off x="3414946" y="3189784"/>
                <a:ext cx="682625" cy="387946"/>
              </a:xfrm>
              <a:custGeom>
                <a:avLst/>
                <a:gdLst>
                  <a:gd name="T0" fmla="*/ 1145 w 348"/>
                  <a:gd name="T1" fmla="*/ 208 h 231"/>
                  <a:gd name="T2" fmla="*/ 802 w 348"/>
                  <a:gd name="T3" fmla="*/ 0 h 231"/>
                  <a:gd name="T4" fmla="*/ 0 w 348"/>
                  <a:gd name="T5" fmla="*/ 551 h 231"/>
                  <a:gd name="T6" fmla="*/ 534 w 348"/>
                  <a:gd name="T7" fmla="*/ 320 h 231"/>
                  <a:gd name="T8" fmla="*/ 278 w 348"/>
                  <a:gd name="T9" fmla="*/ 494 h 231"/>
                  <a:gd name="T10" fmla="*/ 759 w 348"/>
                  <a:gd name="T11" fmla="*/ 317 h 231"/>
                  <a:gd name="T12" fmla="*/ 493 w 348"/>
                  <a:gd name="T13" fmla="*/ 473 h 231"/>
                  <a:gd name="T14" fmla="*/ 1238 w 348"/>
                  <a:gd name="T15" fmla="*/ 274 h 231"/>
                  <a:gd name="T16" fmla="*/ 1145 w 348"/>
                  <a:gd name="T17" fmla="*/ 208 h 23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48"/>
                  <a:gd name="T28" fmla="*/ 0 h 231"/>
                  <a:gd name="T29" fmla="*/ 348 w 348"/>
                  <a:gd name="T30" fmla="*/ 231 h 23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48" h="231">
                    <a:moveTo>
                      <a:pt x="321" y="87"/>
                    </a:moveTo>
                    <a:lnTo>
                      <a:pt x="225" y="0"/>
                    </a:lnTo>
                    <a:lnTo>
                      <a:pt x="0" y="231"/>
                    </a:lnTo>
                    <a:lnTo>
                      <a:pt x="150" y="135"/>
                    </a:lnTo>
                    <a:lnTo>
                      <a:pt x="78" y="207"/>
                    </a:lnTo>
                    <a:lnTo>
                      <a:pt x="213" y="132"/>
                    </a:lnTo>
                    <a:lnTo>
                      <a:pt x="138" y="198"/>
                    </a:lnTo>
                    <a:lnTo>
                      <a:pt x="348" y="114"/>
                    </a:lnTo>
                    <a:lnTo>
                      <a:pt x="321" y="87"/>
                    </a:lnTo>
                    <a:close/>
                  </a:path>
                </a:pathLst>
              </a:custGeom>
              <a:noFill/>
              <a:ln w="38100">
                <a:solidFill>
                  <a:srgbClr val="FFC000"/>
                </a:solidFill>
                <a:round/>
                <a:headEnd/>
                <a:tailEnd/>
              </a:ln>
            </p:spPr>
            <p:txBody>
              <a:bodyPr wrap="none" anchor="ctr"/>
              <a:lstStyle/>
              <a:p>
                <a:endParaRPr lang="en-US" dirty="0">
                  <a:latin typeface="Arial" pitchFamily="34" charset="0"/>
                </a:endParaRPr>
              </a:p>
            </p:txBody>
          </p:sp>
          <p:sp>
            <p:nvSpPr>
              <p:cNvPr id="27" name="Rectangle 23">
                <a:extLst>
                  <a:ext uri="{FF2B5EF4-FFF2-40B4-BE49-F238E27FC236}">
                    <a16:creationId xmlns:a16="http://schemas.microsoft.com/office/drawing/2014/main" id="{B718899C-743F-20C1-3B46-46868DED5EE5}"/>
                  </a:ext>
                </a:extLst>
              </p:cNvPr>
              <p:cNvSpPr>
                <a:spLocks noChangeArrowheads="1"/>
              </p:cNvSpPr>
              <p:nvPr/>
            </p:nvSpPr>
            <p:spPr bwMode="auto">
              <a:xfrm>
                <a:off x="3899337" y="3283965"/>
                <a:ext cx="753732" cy="535224"/>
              </a:xfrm>
              <a:prstGeom prst="rect">
                <a:avLst/>
              </a:prstGeom>
              <a:solidFill>
                <a:schemeClr val="bg1"/>
              </a:solidFill>
              <a:ln w="38100">
                <a:solidFill>
                  <a:srgbClr val="FFC000"/>
                </a:solidFill>
                <a:miter lim="800000"/>
                <a:headEnd/>
                <a:tailEnd/>
              </a:ln>
            </p:spPr>
            <p:txBody>
              <a:bodyPr wrap="none" anchor="ctr">
                <a:spAutoFit/>
              </a:bodyPr>
              <a:lstStyle/>
              <a:p>
                <a:pPr algn="l">
                  <a:spcBef>
                    <a:spcPct val="0"/>
                  </a:spcBef>
                </a:pPr>
                <a:r>
                  <a:rPr lang="en-US" sz="3200" dirty="0">
                    <a:solidFill>
                      <a:srgbClr val="FFFF00"/>
                    </a:solidFill>
                    <a:latin typeface="Arial" pitchFamily="34" charset="0"/>
                  </a:rPr>
                  <a:t>     </a:t>
                </a:r>
              </a:p>
            </p:txBody>
          </p:sp>
          <p:cxnSp>
            <p:nvCxnSpPr>
              <p:cNvPr id="38" name="Straight Connector 37">
                <a:extLst>
                  <a:ext uri="{FF2B5EF4-FFF2-40B4-BE49-F238E27FC236}">
                    <a16:creationId xmlns:a16="http://schemas.microsoft.com/office/drawing/2014/main" id="{57630F16-6423-4D41-80A5-32863EBFE835}"/>
                  </a:ext>
                </a:extLst>
              </p:cNvPr>
              <p:cNvCxnSpPr>
                <a:cxnSpLocks/>
              </p:cNvCxnSpPr>
              <p:nvPr/>
            </p:nvCxnSpPr>
            <p:spPr bwMode="auto">
              <a:xfrm flipV="1">
                <a:off x="4252959" y="3292684"/>
                <a:ext cx="477742" cy="264287"/>
              </a:xfrm>
              <a:prstGeom prst="line">
                <a:avLst/>
              </a:prstGeom>
              <a:solidFill>
                <a:srgbClr val="FFFFCC"/>
              </a:solidFill>
              <a:ln w="38100" cap="flat" cmpd="sng" algn="ctr">
                <a:solidFill>
                  <a:srgbClr val="FFC000"/>
                </a:solidFill>
                <a:prstDash val="solid"/>
                <a:round/>
                <a:headEnd type="none" w="med" len="med"/>
                <a:tailEnd type="none" w="med" len="med"/>
              </a:ln>
              <a:effectLst/>
            </p:spPr>
          </p:cxnSp>
          <p:cxnSp>
            <p:nvCxnSpPr>
              <p:cNvPr id="44" name="Straight Connector 43">
                <a:extLst>
                  <a:ext uri="{FF2B5EF4-FFF2-40B4-BE49-F238E27FC236}">
                    <a16:creationId xmlns:a16="http://schemas.microsoft.com/office/drawing/2014/main" id="{36788318-C507-6A2A-0FEC-39F89C0D0775}"/>
                  </a:ext>
                </a:extLst>
              </p:cNvPr>
              <p:cNvCxnSpPr>
                <a:cxnSpLocks/>
              </p:cNvCxnSpPr>
              <p:nvPr/>
            </p:nvCxnSpPr>
            <p:spPr bwMode="auto">
              <a:xfrm>
                <a:off x="3936112" y="3328988"/>
                <a:ext cx="378709" cy="227505"/>
              </a:xfrm>
              <a:prstGeom prst="line">
                <a:avLst/>
              </a:prstGeom>
              <a:solidFill>
                <a:srgbClr val="FFFFCC"/>
              </a:solidFill>
              <a:ln w="38100" cap="flat" cmpd="sng" algn="ctr">
                <a:solidFill>
                  <a:srgbClr val="FFC000"/>
                </a:solidFill>
                <a:prstDash val="solid"/>
                <a:round/>
                <a:headEnd type="none" w="med" len="med"/>
                <a:tailEnd type="none" w="med" len="med"/>
              </a:ln>
              <a:effectLst/>
            </p:spPr>
          </p:cxnSp>
        </p:grpSp>
      </p:grpSp>
      <p:sp>
        <p:nvSpPr>
          <p:cNvPr id="50" name="Rounded Rectangular Callout 16">
            <a:extLst>
              <a:ext uri="{FF2B5EF4-FFF2-40B4-BE49-F238E27FC236}">
                <a16:creationId xmlns:a16="http://schemas.microsoft.com/office/drawing/2014/main" id="{F059E0D6-1785-F93F-3322-A1875D7B254C}"/>
              </a:ext>
            </a:extLst>
          </p:cNvPr>
          <p:cNvSpPr/>
          <p:nvPr/>
        </p:nvSpPr>
        <p:spPr bwMode="auto">
          <a:xfrm>
            <a:off x="864908" y="4800695"/>
            <a:ext cx="2903139" cy="1532334"/>
          </a:xfrm>
          <a:prstGeom prst="wedgeRoundRectCallout">
            <a:avLst>
              <a:gd name="adj1" fmla="val -28561"/>
              <a:gd name="adj2" fmla="val -87321"/>
              <a:gd name="adj3" fmla="val 16667"/>
            </a:avLst>
          </a:prstGeom>
          <a:solidFill>
            <a:schemeClr val="bg1"/>
          </a:solidFill>
          <a:ln w="38100">
            <a:solidFill>
              <a:srgbClr val="0099FF"/>
            </a:solidFill>
            <a:round/>
            <a:headEnd/>
            <a:tailEnd/>
          </a:ln>
          <a:effectLst/>
        </p:spPr>
        <p:txBody>
          <a:bodyPr wrap="square" rtlCol="0" anchor="ctr">
            <a:spAutoFit/>
          </a:bodyPr>
          <a:lstStyle/>
          <a:p>
            <a:pPr algn="ctr"/>
            <a:r>
              <a:rPr lang="en-US" sz="2800" dirty="0">
                <a:solidFill>
                  <a:srgbClr val="FFFF00"/>
                </a:solidFill>
                <a:latin typeface="Arial" panose="020B0604020202020204" pitchFamily="34" charset="0"/>
                <a:cs typeface="Arial" pitchFamily="34" charset="0"/>
                <a:sym typeface="Symbol"/>
              </a:rPr>
              <a:t>I, Alice just finalized valid txn T</a:t>
            </a:r>
            <a:endParaRPr lang="en-US" sz="2800" i="1" dirty="0">
              <a:solidFill>
                <a:srgbClr val="FFC000"/>
              </a:solidFill>
              <a:latin typeface="Arial" panose="020B0604020202020204" pitchFamily="34" charset="0"/>
              <a:cs typeface="Arial" pitchFamily="34" charset="0"/>
            </a:endParaRPr>
          </a:p>
        </p:txBody>
      </p:sp>
      <p:sp>
        <p:nvSpPr>
          <p:cNvPr id="51" name="Rounded Rectangular Callout 16">
            <a:extLst>
              <a:ext uri="{FF2B5EF4-FFF2-40B4-BE49-F238E27FC236}">
                <a16:creationId xmlns:a16="http://schemas.microsoft.com/office/drawing/2014/main" id="{C37AA281-F2EA-2AFF-D4A1-ECC8B5E63CD8}"/>
              </a:ext>
            </a:extLst>
          </p:cNvPr>
          <p:cNvSpPr/>
          <p:nvPr/>
        </p:nvSpPr>
        <p:spPr bwMode="auto">
          <a:xfrm>
            <a:off x="5038725" y="5194547"/>
            <a:ext cx="3695700" cy="1055608"/>
          </a:xfrm>
          <a:prstGeom prst="wedgeRoundRectCallout">
            <a:avLst>
              <a:gd name="adj1" fmla="val 16846"/>
              <a:gd name="adj2" fmla="val -123893"/>
              <a:gd name="adj3" fmla="val 16667"/>
            </a:avLst>
          </a:prstGeom>
          <a:solidFill>
            <a:schemeClr val="bg1"/>
          </a:solidFill>
          <a:ln w="38100">
            <a:solidFill>
              <a:srgbClr val="00B050"/>
            </a:solidFill>
            <a:round/>
            <a:headEnd/>
            <a:tailEnd/>
          </a:ln>
          <a:effectLst/>
        </p:spPr>
        <p:txBody>
          <a:bodyPr wrap="square" rtlCol="0" anchor="ctr">
            <a:spAutoFit/>
          </a:bodyPr>
          <a:lstStyle/>
          <a:p>
            <a:pPr algn="ctr"/>
            <a:r>
              <a:rPr lang="en-US" sz="2800" dirty="0">
                <a:solidFill>
                  <a:srgbClr val="FFFF00"/>
                </a:solidFill>
                <a:latin typeface="Arial" panose="020B0604020202020204" pitchFamily="34" charset="0"/>
                <a:cs typeface="Arial" pitchFamily="34" charset="0"/>
                <a:sym typeface="Symbol"/>
              </a:rPr>
              <a:t>I, Bob, believe Alice finalized txn T</a:t>
            </a:r>
            <a:endParaRPr lang="en-US" sz="2800" i="1" dirty="0">
              <a:solidFill>
                <a:srgbClr val="FFC000"/>
              </a:solidFill>
              <a:latin typeface="Arial" panose="020B0604020202020204" pitchFamily="34" charset="0"/>
              <a:cs typeface="Arial" pitchFamily="34" charset="0"/>
            </a:endParaRPr>
          </a:p>
        </p:txBody>
      </p:sp>
    </p:spTree>
    <p:extLst>
      <p:ext uri="{BB962C8B-B14F-4D97-AF65-F5344CB8AC3E}">
        <p14:creationId xmlns:p14="http://schemas.microsoft.com/office/powerpoint/2010/main" val="1215258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1EE8E3B-81C6-40E5-94B9-62FD24187249}"/>
              </a:ext>
            </a:extLst>
          </p:cNvPr>
          <p:cNvGrpSpPr/>
          <p:nvPr/>
        </p:nvGrpSpPr>
        <p:grpSpPr>
          <a:xfrm>
            <a:off x="6714114" y="906004"/>
            <a:ext cx="1583170" cy="1714968"/>
            <a:chOff x="5208036" y="4178121"/>
            <a:chExt cx="1583170" cy="1714968"/>
          </a:xfrm>
        </p:grpSpPr>
        <p:pic>
          <p:nvPicPr>
            <p:cNvPr id="31" name="Picture 2" descr="Tracing Renaissance art to the birth of modern banking | CNN">
              <a:extLst>
                <a:ext uri="{FF2B5EF4-FFF2-40B4-BE49-F238E27FC236}">
                  <a16:creationId xmlns:a16="http://schemas.microsoft.com/office/drawing/2014/main" id="{753A2058-B91F-41C7-B952-057922D3419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08036" y="4178121"/>
              <a:ext cx="1583170" cy="1714968"/>
            </a:xfrm>
            <a:prstGeom prst="rect">
              <a:avLst/>
            </a:prstGeom>
            <a:solidFill>
              <a:schemeClr val="accent1"/>
            </a:solidFill>
            <a:ln w="76200">
              <a:noFill/>
            </a:ln>
          </p:spPr>
        </p:pic>
        <p:sp>
          <p:nvSpPr>
            <p:cNvPr id="32" name="Rectangle: Rounded Corners 31">
              <a:extLst>
                <a:ext uri="{FF2B5EF4-FFF2-40B4-BE49-F238E27FC236}">
                  <a16:creationId xmlns:a16="http://schemas.microsoft.com/office/drawing/2014/main" id="{63513C96-936F-405B-B03B-AF5F00CAF87B}"/>
                </a:ext>
              </a:extLst>
            </p:cNvPr>
            <p:cNvSpPr/>
            <p:nvPr/>
          </p:nvSpPr>
          <p:spPr bwMode="auto">
            <a:xfrm>
              <a:off x="5516877" y="4527684"/>
              <a:ext cx="964605" cy="1015841"/>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grpSp>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50</a:t>
            </a:fld>
            <a:endParaRPr lang="en-US" dirty="0"/>
          </a:p>
        </p:txBody>
      </p:sp>
      <p:sp>
        <p:nvSpPr>
          <p:cNvPr id="2" name="TextBox 1">
            <a:extLst>
              <a:ext uri="{FF2B5EF4-FFF2-40B4-BE49-F238E27FC236}">
                <a16:creationId xmlns:a16="http://schemas.microsoft.com/office/drawing/2014/main" id="{7F5471A8-06B1-4FAF-8DFC-1D0C17E7F575}"/>
              </a:ext>
            </a:extLst>
          </p:cNvPr>
          <p:cNvSpPr txBox="1"/>
          <p:nvPr/>
        </p:nvSpPr>
        <p:spPr bwMode="auto">
          <a:xfrm>
            <a:off x="412152" y="1134713"/>
            <a:ext cx="2857499" cy="2677656"/>
          </a:xfrm>
          <a:prstGeom prst="rect">
            <a:avLst/>
          </a:prstGeom>
          <a:noFill/>
          <a:ln w="76200">
            <a:solidFill>
              <a:srgbClr val="FF0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298124" y="273645"/>
            <a:ext cx="1085554" cy="523220"/>
          </a:xfrm>
          <a:prstGeom prst="rect">
            <a:avLst/>
          </a:prstGeom>
          <a:solidFill>
            <a:schemeClr val="bg1"/>
          </a:solidFill>
          <a:ln w="76200">
            <a:solidFill>
              <a:schemeClr val="accent1">
                <a:lumMod val="40000"/>
                <a:lumOff val="6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Florin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6273006" y="273645"/>
            <a:ext cx="1345240"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Guilder</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16877" y="1064236"/>
            <a:ext cx="2857499" cy="2677656"/>
          </a:xfrm>
          <a:prstGeom prst="rect">
            <a:avLst/>
          </a:prstGeom>
          <a:no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Alice:</a:t>
            </a:r>
          </a:p>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a:p>
            <a:pPr algn="l"/>
            <a:r>
              <a:rPr lang="en-US" sz="2800" dirty="0">
                <a:solidFill>
                  <a:srgbClr val="FFFF00"/>
                </a:solidFill>
                <a:latin typeface="Arial" panose="020B0604020202020204" pitchFamily="34" charset="0"/>
                <a:cs typeface="Arial" panose="020B0604020202020204" pitchFamily="34" charset="0"/>
              </a:rPr>
              <a:t>Eve:</a:t>
            </a:r>
          </a:p>
          <a:p>
            <a:pPr algn="l"/>
            <a:endParaRPr lang="en-US" sz="2800" dirty="0">
              <a:solidFill>
                <a:srgbClr val="FFFF00"/>
              </a:solidFill>
              <a:latin typeface="Arial" panose="020B0604020202020204" pitchFamily="34" charset="0"/>
              <a:cs typeface="Arial" panose="020B0604020202020204" pitchFamily="34" charset="0"/>
            </a:endParaRPr>
          </a:p>
        </p:txBody>
      </p:sp>
      <p:pic>
        <p:nvPicPr>
          <p:cNvPr id="29" name="Picture 2" descr="Tracing Renaissance art to the birth of modern banking | CNN">
            <a:extLst>
              <a:ext uri="{FF2B5EF4-FFF2-40B4-BE49-F238E27FC236}">
                <a16:creationId xmlns:a16="http://schemas.microsoft.com/office/drawing/2014/main" id="{58AB2D8E-ADF0-4963-922D-E338F0A92842}"/>
              </a:ext>
            </a:extLst>
          </p:cNvPr>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65004" y="1219502"/>
            <a:ext cx="1583170" cy="1714968"/>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Gold coin stash from time of Henry VIII found in English garden | Live  Science">
            <a:extLst>
              <a:ext uri="{FF2B5EF4-FFF2-40B4-BE49-F238E27FC236}">
                <a16:creationId xmlns:a16="http://schemas.microsoft.com/office/drawing/2014/main" id="{1E90247B-82AB-44DF-BF08-81F20C0A5FE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79753" y="2719077"/>
            <a:ext cx="1353671" cy="76144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Gold coin stash from time of Henry VIII found in English garden | Live  Science">
            <a:extLst>
              <a:ext uri="{FF2B5EF4-FFF2-40B4-BE49-F238E27FC236}">
                <a16:creationId xmlns:a16="http://schemas.microsoft.com/office/drawing/2014/main" id="{5865203A-524A-4D5A-A789-9EA0C07944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14114" y="2667560"/>
            <a:ext cx="1353671" cy="76144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BBF8F2F4-B991-454D-A7E7-8CB02745AC6E}"/>
              </a:ext>
            </a:extLst>
          </p:cNvPr>
          <p:cNvSpPr/>
          <p:nvPr/>
        </p:nvSpPr>
        <p:spPr bwMode="auto">
          <a:xfrm>
            <a:off x="6642847" y="2620972"/>
            <a:ext cx="1583170" cy="938016"/>
          </a:xfrm>
          <a:prstGeom prst="roundRect">
            <a:avLst/>
          </a:prstGeom>
          <a:no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6" name="Speech Bubble: Rectangle with Corners Rounded 5">
            <a:extLst>
              <a:ext uri="{FF2B5EF4-FFF2-40B4-BE49-F238E27FC236}">
                <a16:creationId xmlns:a16="http://schemas.microsoft.com/office/drawing/2014/main" id="{936912F7-FE8F-4F34-8A67-C43F24087BCD}"/>
              </a:ext>
            </a:extLst>
          </p:cNvPr>
          <p:cNvSpPr/>
          <p:nvPr/>
        </p:nvSpPr>
        <p:spPr bwMode="auto">
          <a:xfrm>
            <a:off x="1367402" y="2016019"/>
            <a:ext cx="1385920" cy="510778"/>
          </a:xfrm>
          <a:prstGeom prst="wedgeRoundRectCallout">
            <a:avLst>
              <a:gd name="adj1" fmla="val -68052"/>
              <a:gd name="adj2" fmla="val 115153"/>
              <a:gd name="adj3" fmla="val 16667"/>
            </a:avLst>
          </a:prstGeom>
          <a:solidFill>
            <a:schemeClr val="bg1"/>
          </a:solidFill>
          <a:ln w="38100" cap="flat" cmpd="sng" algn="ctr">
            <a:solidFill>
              <a:srgbClr val="FF00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Revert!!!</a:t>
            </a:r>
          </a:p>
        </p:txBody>
      </p:sp>
      <p:sp>
        <p:nvSpPr>
          <p:cNvPr id="16" name="Speech Bubble: Rectangle with Corners Rounded 15">
            <a:extLst>
              <a:ext uri="{FF2B5EF4-FFF2-40B4-BE49-F238E27FC236}">
                <a16:creationId xmlns:a16="http://schemas.microsoft.com/office/drawing/2014/main" id="{7978C695-FA80-4ACA-9867-71A1A2F5001F}"/>
              </a:ext>
            </a:extLst>
          </p:cNvPr>
          <p:cNvSpPr/>
          <p:nvPr/>
        </p:nvSpPr>
        <p:spPr bwMode="auto">
          <a:xfrm>
            <a:off x="6553200" y="2021061"/>
            <a:ext cx="1544273" cy="510778"/>
          </a:xfrm>
          <a:prstGeom prst="wedgeRoundRectCallout">
            <a:avLst>
              <a:gd name="adj1" fmla="val -68052"/>
              <a:gd name="adj2" fmla="val 115153"/>
              <a:gd name="adj3" fmla="val 16667"/>
            </a:avLst>
          </a:prstGeom>
          <a:solidFill>
            <a:schemeClr val="bg1"/>
          </a:solidFill>
          <a:ln w="38100" cap="flat" cmpd="sng" algn="ctr">
            <a:solidFill>
              <a:schemeClr val="accent1">
                <a:lumMod val="60000"/>
                <a:lumOff val="40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Commit!!!</a:t>
            </a:r>
          </a:p>
        </p:txBody>
      </p:sp>
      <p:sp>
        <p:nvSpPr>
          <p:cNvPr id="17" name="Arrow: Left-Right 16">
            <a:extLst>
              <a:ext uri="{FF2B5EF4-FFF2-40B4-BE49-F238E27FC236}">
                <a16:creationId xmlns:a16="http://schemas.microsoft.com/office/drawing/2014/main" id="{3BA44F5E-E4E0-4281-9B1E-72D3757CEC2A}"/>
              </a:ext>
            </a:extLst>
          </p:cNvPr>
          <p:cNvSpPr/>
          <p:nvPr/>
        </p:nvSpPr>
        <p:spPr bwMode="auto">
          <a:xfrm>
            <a:off x="3726180" y="4285736"/>
            <a:ext cx="1691662" cy="917079"/>
          </a:xfrm>
          <a:prstGeom prst="leftRightArrow">
            <a:avLst/>
          </a:prstGeom>
          <a:solidFill>
            <a:schemeClr val="bg1"/>
          </a:solidFill>
          <a:ln w="38100" cap="flat" cmpd="sng" algn="ctr">
            <a:solidFill>
              <a:schemeClr val="tx1">
                <a:lumMod val="65000"/>
              </a:schemeClr>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Oopsie!</a:t>
            </a:r>
          </a:p>
        </p:txBody>
      </p:sp>
    </p:spTree>
    <p:extLst>
      <p:ext uri="{BB962C8B-B14F-4D97-AF65-F5344CB8AC3E}">
        <p14:creationId xmlns:p14="http://schemas.microsoft.com/office/powerpoint/2010/main" val="13560874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A1D615-8264-41D8-90D6-7A2DA280F490}"/>
              </a:ext>
            </a:extLst>
          </p:cNvPr>
          <p:cNvSpPr>
            <a:spLocks noGrp="1"/>
          </p:cNvSpPr>
          <p:nvPr>
            <p:ph type="sldNum" sz="quarter" idx="11"/>
          </p:nvPr>
        </p:nvSpPr>
        <p:spPr/>
        <p:txBody>
          <a:bodyPr/>
          <a:lstStyle/>
          <a:p>
            <a:pPr>
              <a:defRPr/>
            </a:pPr>
            <a:fld id="{D65C4E5D-DA99-460E-9E68-E8A28959880C}" type="slidenum">
              <a:rPr lang="x-none" smtClean="0"/>
              <a:pPr>
                <a:defRPr/>
              </a:pPr>
              <a:t>51</a:t>
            </a:fld>
            <a:endParaRPr lang="en-US" dirty="0"/>
          </a:p>
        </p:txBody>
      </p:sp>
      <p:sp>
        <p:nvSpPr>
          <p:cNvPr id="23" name="TextBox 22">
            <a:extLst>
              <a:ext uri="{FF2B5EF4-FFF2-40B4-BE49-F238E27FC236}">
                <a16:creationId xmlns:a16="http://schemas.microsoft.com/office/drawing/2014/main" id="{8D87AEFB-233B-4F08-A199-846078C2E697}"/>
              </a:ext>
            </a:extLst>
          </p:cNvPr>
          <p:cNvSpPr txBox="1"/>
          <p:nvPr/>
        </p:nvSpPr>
        <p:spPr bwMode="auto">
          <a:xfrm>
            <a:off x="149578" y="273645"/>
            <a:ext cx="3382657"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51%-Attacked chain</a:t>
            </a:r>
          </a:p>
        </p:txBody>
      </p:sp>
      <p:sp>
        <p:nvSpPr>
          <p:cNvPr id="24" name="TextBox 23">
            <a:extLst>
              <a:ext uri="{FF2B5EF4-FFF2-40B4-BE49-F238E27FC236}">
                <a16:creationId xmlns:a16="http://schemas.microsoft.com/office/drawing/2014/main" id="{DD387B35-F9E3-4143-8CBE-A8051861BDB1}"/>
              </a:ext>
            </a:extLst>
          </p:cNvPr>
          <p:cNvSpPr txBox="1"/>
          <p:nvPr/>
        </p:nvSpPr>
        <p:spPr bwMode="auto">
          <a:xfrm>
            <a:off x="5673485" y="273645"/>
            <a:ext cx="2544287"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Honest Chains</a:t>
            </a:r>
          </a:p>
        </p:txBody>
      </p:sp>
      <p:sp>
        <p:nvSpPr>
          <p:cNvPr id="26" name="TextBox 25">
            <a:extLst>
              <a:ext uri="{FF2B5EF4-FFF2-40B4-BE49-F238E27FC236}">
                <a16:creationId xmlns:a16="http://schemas.microsoft.com/office/drawing/2014/main" id="{8C197405-F8E1-4154-A69F-B17F50959C4B}"/>
              </a:ext>
            </a:extLst>
          </p:cNvPr>
          <p:cNvSpPr txBox="1"/>
          <p:nvPr/>
        </p:nvSpPr>
        <p:spPr bwMode="auto">
          <a:xfrm>
            <a:off x="5561701" y="138403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4" name="Arrow: Left-Right 3">
            <a:extLst>
              <a:ext uri="{FF2B5EF4-FFF2-40B4-BE49-F238E27FC236}">
                <a16:creationId xmlns:a16="http://schemas.microsoft.com/office/drawing/2014/main" id="{A0448CDB-E7AE-42C8-9F3A-3C33F1AF5711}"/>
              </a:ext>
            </a:extLst>
          </p:cNvPr>
          <p:cNvSpPr/>
          <p:nvPr/>
        </p:nvSpPr>
        <p:spPr bwMode="auto">
          <a:xfrm>
            <a:off x="3088260" y="2603630"/>
            <a:ext cx="2967480" cy="1650742"/>
          </a:xfrm>
          <a:prstGeom prst="leftRightArrow">
            <a:avLst/>
          </a:prstGeom>
          <a:solidFill>
            <a:schemeClr val="bg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Contagion via </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token bridge !</a:t>
            </a:r>
            <a:endParaRPr kumimoji="0" lang="en-US" sz="2400" b="0" i="1" u="none" strike="noStrike" cap="none" normalizeH="0" baseline="0" dirty="0">
              <a:ln>
                <a:noFill/>
              </a:ln>
              <a:solidFill>
                <a:srgbClr val="FFC000"/>
              </a:solidFill>
              <a:effectLst/>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A24275AA-651F-434D-AF35-9B304E910969}"/>
              </a:ext>
            </a:extLst>
          </p:cNvPr>
          <p:cNvSpPr txBox="1"/>
          <p:nvPr/>
        </p:nvSpPr>
        <p:spPr bwMode="auto">
          <a:xfrm>
            <a:off x="5721044" y="167090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6E1DD822-3549-4DF8-A3D8-AD8D52559539}"/>
              </a:ext>
            </a:extLst>
          </p:cNvPr>
          <p:cNvSpPr txBox="1"/>
          <p:nvPr/>
        </p:nvSpPr>
        <p:spPr bwMode="auto">
          <a:xfrm>
            <a:off x="5880387" y="195777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A6141EF6-19CC-4BF1-B15E-6060F1204B3A}"/>
              </a:ext>
            </a:extLst>
          </p:cNvPr>
          <p:cNvSpPr txBox="1"/>
          <p:nvPr/>
        </p:nvSpPr>
        <p:spPr bwMode="auto">
          <a:xfrm>
            <a:off x="6039730" y="224464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2A96E2F6-1DAA-4BF7-997B-20FC240B8FB2}"/>
              </a:ext>
            </a:extLst>
          </p:cNvPr>
          <p:cNvSpPr txBox="1"/>
          <p:nvPr/>
        </p:nvSpPr>
        <p:spPr bwMode="auto">
          <a:xfrm>
            <a:off x="6199073" y="253151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737AC2FD-063C-40AB-9385-E3A653663421}"/>
              </a:ext>
            </a:extLst>
          </p:cNvPr>
          <p:cNvSpPr txBox="1"/>
          <p:nvPr/>
        </p:nvSpPr>
        <p:spPr bwMode="auto">
          <a:xfrm>
            <a:off x="6358416" y="281838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3C78B3E1-B2D6-42E9-85F1-BF99E28711F8}"/>
              </a:ext>
            </a:extLst>
          </p:cNvPr>
          <p:cNvSpPr txBox="1"/>
          <p:nvPr/>
        </p:nvSpPr>
        <p:spPr bwMode="auto">
          <a:xfrm>
            <a:off x="6517759" y="310525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A8812F4-0CE4-469A-986E-5F4D09A23D5E}"/>
              </a:ext>
            </a:extLst>
          </p:cNvPr>
          <p:cNvSpPr txBox="1"/>
          <p:nvPr/>
        </p:nvSpPr>
        <p:spPr bwMode="auto">
          <a:xfrm>
            <a:off x="6677102" y="339212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F363A281-B035-45BA-8091-CD7DE18E3A1F}"/>
              </a:ext>
            </a:extLst>
          </p:cNvPr>
          <p:cNvSpPr txBox="1"/>
          <p:nvPr/>
        </p:nvSpPr>
        <p:spPr bwMode="auto">
          <a:xfrm>
            <a:off x="6836445" y="3678995"/>
            <a:ext cx="1170794" cy="954107"/>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6F2EA795-17BD-4911-A5F9-BE8DD3A52AC6}"/>
              </a:ext>
            </a:extLst>
          </p:cNvPr>
          <p:cNvSpPr txBox="1"/>
          <p:nvPr/>
        </p:nvSpPr>
        <p:spPr bwMode="auto">
          <a:xfrm>
            <a:off x="1507422" y="2951947"/>
            <a:ext cx="1170794" cy="954107"/>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endParaRPr lang="en-US" sz="2800" dirty="0">
              <a:solidFill>
                <a:srgbClr val="FFFF00"/>
              </a:solidFill>
              <a:latin typeface="Arial" panose="020B0604020202020204" pitchFamily="34" charset="0"/>
              <a:cs typeface="Arial" panose="020B0604020202020204" pitchFamily="34" charset="0"/>
            </a:endParaRPr>
          </a:p>
          <a:p>
            <a:pPr algn="l"/>
            <a:endParaRPr lang="en-US" sz="2800" dirty="0">
              <a:solidFill>
                <a:srgbClr val="FFFF00"/>
              </a:solidFill>
              <a:latin typeface="Arial" panose="020B0604020202020204" pitchFamily="34" charset="0"/>
              <a:cs typeface="Arial" panose="020B0604020202020204" pitchFamily="34" charset="0"/>
            </a:endParaRPr>
          </a:p>
        </p:txBody>
      </p:sp>
      <p:sp>
        <p:nvSpPr>
          <p:cNvPr id="34" name="TextBox 33">
            <a:extLst>
              <a:ext uri="{FF2B5EF4-FFF2-40B4-BE49-F238E27FC236}">
                <a16:creationId xmlns:a16="http://schemas.microsoft.com/office/drawing/2014/main" id="{FAD1CA2B-B860-4BC2-959E-0444D4C6BA72}"/>
              </a:ext>
            </a:extLst>
          </p:cNvPr>
          <p:cNvSpPr txBox="1"/>
          <p:nvPr/>
        </p:nvSpPr>
        <p:spPr bwMode="auto">
          <a:xfrm>
            <a:off x="1304150" y="5259742"/>
            <a:ext cx="6535700" cy="523220"/>
          </a:xfrm>
          <a:prstGeom prst="rect">
            <a:avLst/>
          </a:prstGeom>
          <a:solidFill>
            <a:schemeClr val="bg1"/>
          </a:solidFill>
          <a:ln w="76200">
            <a:solidFill>
              <a:srgbClr val="FF6699"/>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HTLCs and optimistic rollups unaffected</a:t>
            </a:r>
          </a:p>
        </p:txBody>
      </p:sp>
    </p:spTree>
    <p:extLst>
      <p:ext uri="{BB962C8B-B14F-4D97-AF65-F5344CB8AC3E}">
        <p14:creationId xmlns:p14="http://schemas.microsoft.com/office/powerpoint/2010/main" val="33984116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Epic Handshake | Know Your Meme">
            <a:extLst>
              <a:ext uri="{FF2B5EF4-FFF2-40B4-BE49-F238E27FC236}">
                <a16:creationId xmlns:a16="http://schemas.microsoft.com/office/drawing/2014/main" id="{44043E2A-6915-4A02-BAEC-D4C8AABC2C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1087" y="329420"/>
            <a:ext cx="11026174" cy="619916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6F9C00B-0B90-4926-9C9D-6390F96E4872}"/>
              </a:ext>
            </a:extLst>
          </p:cNvPr>
          <p:cNvSpPr>
            <a:spLocks noGrp="1"/>
          </p:cNvSpPr>
          <p:nvPr>
            <p:ph type="title"/>
          </p:nvPr>
        </p:nvSpPr>
        <p:spPr>
          <a:solidFill>
            <a:schemeClr val="bg1"/>
          </a:solidFill>
        </p:spPr>
        <p:txBody>
          <a:bodyPr/>
          <a:lstStyle/>
          <a:p>
            <a:r>
              <a:rPr lang="en-US" dirty="0">
                <a:solidFill>
                  <a:srgbClr val="FFFF00"/>
                </a:solidFill>
              </a:rPr>
              <a:t>HTLCs vs Token Bridges</a:t>
            </a:r>
          </a:p>
        </p:txBody>
      </p:sp>
      <p:sp>
        <p:nvSpPr>
          <p:cNvPr id="3" name="Slide Number Placeholder 2">
            <a:extLst>
              <a:ext uri="{FF2B5EF4-FFF2-40B4-BE49-F238E27FC236}">
                <a16:creationId xmlns:a16="http://schemas.microsoft.com/office/drawing/2014/main" id="{3366071B-4396-47E4-A495-DF0C3F29C106}"/>
              </a:ext>
            </a:extLst>
          </p:cNvPr>
          <p:cNvSpPr>
            <a:spLocks noGrp="1"/>
          </p:cNvSpPr>
          <p:nvPr>
            <p:ph type="sldNum" sz="quarter" idx="11"/>
          </p:nvPr>
        </p:nvSpPr>
        <p:spPr/>
        <p:txBody>
          <a:bodyPr/>
          <a:lstStyle/>
          <a:p>
            <a:pPr>
              <a:defRPr/>
            </a:pPr>
            <a:fld id="{D65C4E5D-DA99-460E-9E68-E8A28959880C}" type="slidenum">
              <a:rPr lang="x-none" smtClean="0"/>
              <a:pPr>
                <a:defRPr/>
              </a:pPr>
              <a:t>52</a:t>
            </a:fld>
            <a:endParaRPr lang="en-US" dirty="0"/>
          </a:p>
        </p:txBody>
      </p:sp>
      <p:sp>
        <p:nvSpPr>
          <p:cNvPr id="5" name="TextBox 4">
            <a:extLst>
              <a:ext uri="{FF2B5EF4-FFF2-40B4-BE49-F238E27FC236}">
                <a16:creationId xmlns:a16="http://schemas.microsoft.com/office/drawing/2014/main" id="{5EB40647-C282-432B-83A8-2F2ADE08F38E}"/>
              </a:ext>
            </a:extLst>
          </p:cNvPr>
          <p:cNvSpPr txBox="1"/>
          <p:nvPr/>
        </p:nvSpPr>
        <p:spPr bwMode="auto">
          <a:xfrm>
            <a:off x="1862791" y="3976058"/>
            <a:ext cx="4062331"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But centralization issues</a:t>
            </a:r>
          </a:p>
        </p:txBody>
      </p:sp>
      <p:sp>
        <p:nvSpPr>
          <p:cNvPr id="6" name="TextBox 5">
            <a:extLst>
              <a:ext uri="{FF2B5EF4-FFF2-40B4-BE49-F238E27FC236}">
                <a16:creationId xmlns:a16="http://schemas.microsoft.com/office/drawing/2014/main" id="{4EA3C77C-FA7C-471D-8A56-80F01D76AF19}"/>
              </a:ext>
            </a:extLst>
          </p:cNvPr>
          <p:cNvSpPr txBox="1"/>
          <p:nvPr/>
        </p:nvSpPr>
        <p:spPr bwMode="auto">
          <a:xfrm>
            <a:off x="1862791" y="4850619"/>
            <a:ext cx="4243469"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Recent security problems</a:t>
            </a:r>
          </a:p>
        </p:txBody>
      </p:sp>
      <p:sp>
        <p:nvSpPr>
          <p:cNvPr id="7" name="TextBox 6">
            <a:extLst>
              <a:ext uri="{FF2B5EF4-FFF2-40B4-BE49-F238E27FC236}">
                <a16:creationId xmlns:a16="http://schemas.microsoft.com/office/drawing/2014/main" id="{8E1C4E6B-C85C-4247-9864-C4D7DBDC76BA}"/>
              </a:ext>
            </a:extLst>
          </p:cNvPr>
          <p:cNvSpPr txBox="1"/>
          <p:nvPr/>
        </p:nvSpPr>
        <p:spPr bwMode="auto">
          <a:xfrm>
            <a:off x="1862791" y="2226936"/>
            <a:ext cx="5137881"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Bridges arguably more efficient</a:t>
            </a:r>
          </a:p>
        </p:txBody>
      </p:sp>
      <p:sp>
        <p:nvSpPr>
          <p:cNvPr id="8" name="TextBox 7">
            <a:extLst>
              <a:ext uri="{FF2B5EF4-FFF2-40B4-BE49-F238E27FC236}">
                <a16:creationId xmlns:a16="http://schemas.microsoft.com/office/drawing/2014/main" id="{F257F184-7D63-425D-993B-787D29F425EE}"/>
              </a:ext>
            </a:extLst>
          </p:cNvPr>
          <p:cNvSpPr txBox="1"/>
          <p:nvPr/>
        </p:nvSpPr>
        <p:spPr bwMode="auto">
          <a:xfrm>
            <a:off x="1862791" y="5725180"/>
            <a:ext cx="3807453" cy="523220"/>
          </a:xfrm>
          <a:prstGeom prst="rect">
            <a:avLst/>
          </a:prstGeom>
          <a:solidFill>
            <a:schemeClr val="bg1"/>
          </a:solidFill>
          <a:ln w="76200">
            <a:solidFill>
              <a:srgbClr val="FF0066"/>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More research needed</a:t>
            </a:r>
          </a:p>
        </p:txBody>
      </p:sp>
      <p:sp>
        <p:nvSpPr>
          <p:cNvPr id="9" name="TextBox 8">
            <a:extLst>
              <a:ext uri="{FF2B5EF4-FFF2-40B4-BE49-F238E27FC236}">
                <a16:creationId xmlns:a16="http://schemas.microsoft.com/office/drawing/2014/main" id="{23CD6ABD-1C9C-4129-A17F-78CB8C799F4D}"/>
              </a:ext>
            </a:extLst>
          </p:cNvPr>
          <p:cNvSpPr txBox="1"/>
          <p:nvPr/>
        </p:nvSpPr>
        <p:spPr bwMode="auto">
          <a:xfrm>
            <a:off x="1862791" y="3101497"/>
            <a:ext cx="3684022"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Used more in practice</a:t>
            </a:r>
          </a:p>
        </p:txBody>
      </p:sp>
    </p:spTree>
    <p:extLst>
      <p:ext uri="{BB962C8B-B14F-4D97-AF65-F5344CB8AC3E}">
        <p14:creationId xmlns:p14="http://schemas.microsoft.com/office/powerpoint/2010/main" val="3371719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FF00"/>
                </a:solidFill>
              </a:rPr>
              <a:t>Classical Distributed Computing</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53</a:t>
            </a:fld>
            <a:endParaRPr lang="en-US" dirty="0"/>
          </a:p>
        </p:txBody>
      </p:sp>
      <p:pic>
        <p:nvPicPr>
          <p:cNvPr id="4" name="Picture 8" descr="Image result for bsd daem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68593" y="2376073"/>
            <a:ext cx="3547614" cy="39294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44856" y="2376073"/>
            <a:ext cx="2030551" cy="264327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bwMode="auto">
          <a:xfrm>
            <a:off x="5644856" y="5025484"/>
            <a:ext cx="2182009" cy="1384995"/>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itchFamily="34" charset="0"/>
              </a:rPr>
              <a:t>trusted</a:t>
            </a:r>
          </a:p>
          <a:p>
            <a:pPr algn="ctr"/>
            <a:r>
              <a:rPr lang="en-US" sz="2800" b="1" dirty="0">
                <a:solidFill>
                  <a:srgbClr val="FFFF00"/>
                </a:solidFill>
                <a:latin typeface="Arial" pitchFamily="34" charset="0"/>
              </a:rPr>
              <a:t>central </a:t>
            </a:r>
          </a:p>
          <a:p>
            <a:pPr algn="ctr"/>
            <a:r>
              <a:rPr lang="en-US" sz="2800" b="1" dirty="0">
                <a:solidFill>
                  <a:srgbClr val="FFFF00"/>
                </a:solidFill>
                <a:latin typeface="Arial" pitchFamily="34" charset="0"/>
              </a:rPr>
              <a:t>coordinator</a:t>
            </a:r>
          </a:p>
        </p:txBody>
      </p:sp>
      <p:sp>
        <p:nvSpPr>
          <p:cNvPr id="8" name="TextBox 7"/>
          <p:cNvSpPr txBox="1"/>
          <p:nvPr/>
        </p:nvSpPr>
        <p:spPr bwMode="auto">
          <a:xfrm>
            <a:off x="982157" y="5368384"/>
            <a:ext cx="3243197" cy="954107"/>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itchFamily="34" charset="0"/>
              </a:rPr>
              <a:t>Crash failures,</a:t>
            </a:r>
          </a:p>
          <a:p>
            <a:pPr algn="ctr"/>
            <a:r>
              <a:rPr lang="en-US" sz="2800" b="1" dirty="0">
                <a:solidFill>
                  <a:srgbClr val="FFFF00"/>
                </a:solidFill>
                <a:latin typeface="Arial" pitchFamily="34" charset="0"/>
              </a:rPr>
              <a:t>Lost messages …</a:t>
            </a:r>
          </a:p>
        </p:txBody>
      </p:sp>
      <p:sp>
        <p:nvSpPr>
          <p:cNvPr id="9" name="TextBox 8"/>
          <p:cNvSpPr txBox="1"/>
          <p:nvPr/>
        </p:nvSpPr>
        <p:spPr bwMode="auto">
          <a:xfrm>
            <a:off x="3705134" y="3220658"/>
            <a:ext cx="1345241" cy="523220"/>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b="1" dirty="0">
                <a:solidFill>
                  <a:srgbClr val="FFFF00"/>
                </a:solidFill>
                <a:latin typeface="Arial" pitchFamily="34" charset="0"/>
              </a:rPr>
              <a:t>versus</a:t>
            </a:r>
          </a:p>
        </p:txBody>
      </p:sp>
    </p:spTree>
    <p:extLst>
      <p:ext uri="{BB962C8B-B14F-4D97-AF65-F5344CB8AC3E}">
        <p14:creationId xmlns:p14="http://schemas.microsoft.com/office/powerpoint/2010/main" val="259772999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B67A72C-4C38-34E9-B4DC-ECEACD61C9E6}"/>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17" name="Freeform 5">
              <a:extLst>
                <a:ext uri="{FF2B5EF4-FFF2-40B4-BE49-F238E27FC236}">
                  <a16:creationId xmlns:a16="http://schemas.microsoft.com/office/drawing/2014/main" id="{ED1F7274-768D-55A8-6E31-2CB9BAEFDF08}"/>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6">
              <a:extLst>
                <a:ext uri="{FF2B5EF4-FFF2-40B4-BE49-F238E27FC236}">
                  <a16:creationId xmlns:a16="http://schemas.microsoft.com/office/drawing/2014/main" id="{DCC52577-32AE-7EA4-66E5-A1CB8C756ABB}"/>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7" name="Freeform 7">
              <a:extLst>
                <a:ext uri="{FF2B5EF4-FFF2-40B4-BE49-F238E27FC236}">
                  <a16:creationId xmlns:a16="http://schemas.microsoft.com/office/drawing/2014/main" id="{92CD31FA-13CB-D2BC-3022-EA524B5734E4}"/>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8" name="Freeform 8">
              <a:extLst>
                <a:ext uri="{FF2B5EF4-FFF2-40B4-BE49-F238E27FC236}">
                  <a16:creationId xmlns:a16="http://schemas.microsoft.com/office/drawing/2014/main" id="{447981C0-D24D-F393-1064-35B53E82D05A}"/>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3" name="Freeform 10">
              <a:extLst>
                <a:ext uri="{FF2B5EF4-FFF2-40B4-BE49-F238E27FC236}">
                  <a16:creationId xmlns:a16="http://schemas.microsoft.com/office/drawing/2014/main" id="{0AA835BA-D4BC-40B3-16B0-708291FBB592}"/>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8" name="Freeform 11">
              <a:extLst>
                <a:ext uri="{FF2B5EF4-FFF2-40B4-BE49-F238E27FC236}">
                  <a16:creationId xmlns:a16="http://schemas.microsoft.com/office/drawing/2014/main" id="{AFB00CC1-297C-7D02-E6EE-395BFD15AA73}"/>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9" name="Freeform 12">
              <a:extLst>
                <a:ext uri="{FF2B5EF4-FFF2-40B4-BE49-F238E27FC236}">
                  <a16:creationId xmlns:a16="http://schemas.microsoft.com/office/drawing/2014/main" id="{E461CE05-0A3D-5DB1-9BB4-9475D2018769}"/>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1" name="Freeform 13">
              <a:extLst>
                <a:ext uri="{FF2B5EF4-FFF2-40B4-BE49-F238E27FC236}">
                  <a16:creationId xmlns:a16="http://schemas.microsoft.com/office/drawing/2014/main" id="{9D5F3972-06C1-437F-87E5-61F8DABE103C}"/>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2" name="Freeform 14">
              <a:extLst>
                <a:ext uri="{FF2B5EF4-FFF2-40B4-BE49-F238E27FC236}">
                  <a16:creationId xmlns:a16="http://schemas.microsoft.com/office/drawing/2014/main" id="{04AA4C9E-831B-9156-AB61-F3E587694DB3}"/>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3" name="Freeform 15">
              <a:extLst>
                <a:ext uri="{FF2B5EF4-FFF2-40B4-BE49-F238E27FC236}">
                  <a16:creationId xmlns:a16="http://schemas.microsoft.com/office/drawing/2014/main" id="{98306A26-A011-6446-7103-8FDF575918DA}"/>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4" name="Freeform 9">
              <a:extLst>
                <a:ext uri="{FF2B5EF4-FFF2-40B4-BE49-F238E27FC236}">
                  <a16:creationId xmlns:a16="http://schemas.microsoft.com/office/drawing/2014/main" id="{28CE3E17-4275-5595-0925-336C63F5B162}"/>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pic>
        <p:nvPicPr>
          <p:cNvPr id="56" name="Picture 10" descr="Algorand Crypto PNG Transparent Images | PNG All">
            <a:extLst>
              <a:ext uri="{FF2B5EF4-FFF2-40B4-BE49-F238E27FC236}">
                <a16:creationId xmlns:a16="http://schemas.microsoft.com/office/drawing/2014/main" id="{7653460D-367D-4548-BBA4-D37C4D82F4A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6399" y="5231976"/>
            <a:ext cx="703744" cy="703744"/>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54</a:t>
            </a:fld>
            <a:endParaRPr lang="en-US" dirty="0"/>
          </a:p>
        </p:txBody>
      </p:sp>
      <p:pic>
        <p:nvPicPr>
          <p:cNvPr id="2050" name="Picture 2"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Image result for bsd daem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sp>
        <p:nvSpPr>
          <p:cNvPr id="3" name="Flowchart: Magnetic Disk 2"/>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60" name="Flowchart: Magnetic Disk 59"/>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61" name="Flowchart: Magnetic Disk 60"/>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pic>
        <p:nvPicPr>
          <p:cNvPr id="59" name="Picture 6" descr="https://bitcoin.org/img/icons/opengraph.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10788" y="3572372"/>
            <a:ext cx="586175" cy="586175"/>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4" descr="Image result for old cadillac"/>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4">
            <a:extLst>
              <a:ext uri="{FF2B5EF4-FFF2-40B4-BE49-F238E27FC236}">
                <a16:creationId xmlns:a16="http://schemas.microsoft.com/office/drawing/2014/main" id="{894BBA8C-74A6-A4E8-12F9-E638CCFB035A}"/>
              </a:ext>
            </a:extLst>
          </p:cNvPr>
          <p:cNvGrpSpPr>
            <a:grpSpLocks/>
          </p:cNvGrpSpPr>
          <p:nvPr/>
        </p:nvGrpSpPr>
        <p:grpSpPr bwMode="auto">
          <a:xfrm>
            <a:off x="4081856" y="5537032"/>
            <a:ext cx="1128052" cy="1009310"/>
            <a:chOff x="864" y="1968"/>
            <a:chExt cx="912" cy="816"/>
          </a:xfrm>
          <a:effectLst>
            <a:glow rad="139700">
              <a:schemeClr val="accent3">
                <a:satMod val="175000"/>
                <a:alpha val="40000"/>
              </a:schemeClr>
            </a:glow>
          </a:effectLst>
        </p:grpSpPr>
        <p:sp>
          <p:nvSpPr>
            <p:cNvPr id="5" name="Freeform 5">
              <a:extLst>
                <a:ext uri="{FF2B5EF4-FFF2-40B4-BE49-F238E27FC236}">
                  <a16:creationId xmlns:a16="http://schemas.microsoft.com/office/drawing/2014/main" id="{858E11AB-19BD-8D12-B743-74024C44A0DC}"/>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6">
              <a:extLst>
                <a:ext uri="{FF2B5EF4-FFF2-40B4-BE49-F238E27FC236}">
                  <a16:creationId xmlns:a16="http://schemas.microsoft.com/office/drawing/2014/main" id="{57105B64-91F9-9D3D-35E4-41D097001C82}"/>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7">
              <a:extLst>
                <a:ext uri="{FF2B5EF4-FFF2-40B4-BE49-F238E27FC236}">
                  <a16:creationId xmlns:a16="http://schemas.microsoft.com/office/drawing/2014/main" id="{52DB3152-6ED5-24D5-E192-192FE3CF1993}"/>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8">
              <a:extLst>
                <a:ext uri="{FF2B5EF4-FFF2-40B4-BE49-F238E27FC236}">
                  <a16:creationId xmlns:a16="http://schemas.microsoft.com/office/drawing/2014/main" id="{3B050CE1-FA5A-5FDF-6380-7F55DE6CAB5C}"/>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0">
              <a:extLst>
                <a:ext uri="{FF2B5EF4-FFF2-40B4-BE49-F238E27FC236}">
                  <a16:creationId xmlns:a16="http://schemas.microsoft.com/office/drawing/2014/main" id="{D0BA5FFE-4360-7FF8-7C9D-0A2462BE3A1C}"/>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1">
              <a:extLst>
                <a:ext uri="{FF2B5EF4-FFF2-40B4-BE49-F238E27FC236}">
                  <a16:creationId xmlns:a16="http://schemas.microsoft.com/office/drawing/2014/main" id="{78651ADD-F3B0-CA92-5063-677D61C44D3C}"/>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2">
              <a:extLst>
                <a:ext uri="{FF2B5EF4-FFF2-40B4-BE49-F238E27FC236}">
                  <a16:creationId xmlns:a16="http://schemas.microsoft.com/office/drawing/2014/main" id="{DE4D690F-1CA8-BC22-F89D-A99B4C61E08E}"/>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3">
              <a:extLst>
                <a:ext uri="{FF2B5EF4-FFF2-40B4-BE49-F238E27FC236}">
                  <a16:creationId xmlns:a16="http://schemas.microsoft.com/office/drawing/2014/main" id="{89A404B9-66E5-A9FC-5208-70F31E183476}"/>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4">
              <a:extLst>
                <a:ext uri="{FF2B5EF4-FFF2-40B4-BE49-F238E27FC236}">
                  <a16:creationId xmlns:a16="http://schemas.microsoft.com/office/drawing/2014/main" id="{E1B3A032-7EB2-89FA-48FC-03711A8051C5}"/>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5">
              <a:extLst>
                <a:ext uri="{FF2B5EF4-FFF2-40B4-BE49-F238E27FC236}">
                  <a16:creationId xmlns:a16="http://schemas.microsoft.com/office/drawing/2014/main" id="{2453B871-4B37-2D84-3825-00BABF3B92ED}"/>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9">
              <a:extLst>
                <a:ext uri="{FF2B5EF4-FFF2-40B4-BE49-F238E27FC236}">
                  <a16:creationId xmlns:a16="http://schemas.microsoft.com/office/drawing/2014/main" id="{2E192D2B-B94F-D21B-A906-9D8F4236BE20}"/>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2055" name="Group 4">
            <a:extLst>
              <a:ext uri="{FF2B5EF4-FFF2-40B4-BE49-F238E27FC236}">
                <a16:creationId xmlns:a16="http://schemas.microsoft.com/office/drawing/2014/main" id="{66D4AF17-F058-C9F2-1C47-E470DA1C1AD4}"/>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2056" name="Freeform 5">
              <a:extLst>
                <a:ext uri="{FF2B5EF4-FFF2-40B4-BE49-F238E27FC236}">
                  <a16:creationId xmlns:a16="http://schemas.microsoft.com/office/drawing/2014/main" id="{9EF91BE4-1550-7D99-8FB9-E7D9B3E1AD2A}"/>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7" name="Freeform 6">
              <a:extLst>
                <a:ext uri="{FF2B5EF4-FFF2-40B4-BE49-F238E27FC236}">
                  <a16:creationId xmlns:a16="http://schemas.microsoft.com/office/drawing/2014/main" id="{1BDB1885-D205-9916-84CD-9DBED6BA35BB}"/>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8" name="Freeform 7">
              <a:extLst>
                <a:ext uri="{FF2B5EF4-FFF2-40B4-BE49-F238E27FC236}">
                  <a16:creationId xmlns:a16="http://schemas.microsoft.com/office/drawing/2014/main" id="{E7D65910-D8A0-58F5-E630-B779093859A0}"/>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9" name="Freeform 8">
              <a:extLst>
                <a:ext uri="{FF2B5EF4-FFF2-40B4-BE49-F238E27FC236}">
                  <a16:creationId xmlns:a16="http://schemas.microsoft.com/office/drawing/2014/main" id="{6845B992-891D-081C-859B-F5119FDB21DC}"/>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0" name="Freeform 10">
              <a:extLst>
                <a:ext uri="{FF2B5EF4-FFF2-40B4-BE49-F238E27FC236}">
                  <a16:creationId xmlns:a16="http://schemas.microsoft.com/office/drawing/2014/main" id="{1D7F8A80-CEE8-FB3F-33CD-F0FF6B75228E}"/>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1" name="Freeform 11">
              <a:extLst>
                <a:ext uri="{FF2B5EF4-FFF2-40B4-BE49-F238E27FC236}">
                  <a16:creationId xmlns:a16="http://schemas.microsoft.com/office/drawing/2014/main" id="{6BE804AA-5012-DB97-3859-0056A6B67F17}"/>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2" name="Freeform 12">
              <a:extLst>
                <a:ext uri="{FF2B5EF4-FFF2-40B4-BE49-F238E27FC236}">
                  <a16:creationId xmlns:a16="http://schemas.microsoft.com/office/drawing/2014/main" id="{7C4CFBCD-15AB-65E6-2CB3-B037BC0FCF72}"/>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3" name="Freeform 13">
              <a:extLst>
                <a:ext uri="{FF2B5EF4-FFF2-40B4-BE49-F238E27FC236}">
                  <a16:creationId xmlns:a16="http://schemas.microsoft.com/office/drawing/2014/main" id="{3F9B904B-82AD-9E7E-616C-2DEF5504A43C}"/>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4" name="Freeform 14">
              <a:extLst>
                <a:ext uri="{FF2B5EF4-FFF2-40B4-BE49-F238E27FC236}">
                  <a16:creationId xmlns:a16="http://schemas.microsoft.com/office/drawing/2014/main" id="{4AACE3C2-169E-FB37-9F0F-45257751888B}"/>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5" name="Freeform 15">
              <a:extLst>
                <a:ext uri="{FF2B5EF4-FFF2-40B4-BE49-F238E27FC236}">
                  <a16:creationId xmlns:a16="http://schemas.microsoft.com/office/drawing/2014/main" id="{665AB971-A9B5-F499-68B8-75580757761C}"/>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6" name="Freeform 9">
              <a:extLst>
                <a:ext uri="{FF2B5EF4-FFF2-40B4-BE49-F238E27FC236}">
                  <a16:creationId xmlns:a16="http://schemas.microsoft.com/office/drawing/2014/main" id="{3990E8F3-9608-42AD-AA0E-DCD70A0BD2E1}"/>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Tree>
    <p:extLst>
      <p:ext uri="{BB962C8B-B14F-4D97-AF65-F5344CB8AC3E}">
        <p14:creationId xmlns:p14="http://schemas.microsoft.com/office/powerpoint/2010/main" val="5691453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B37125F-E955-F883-E0EC-69208A98CEE3}"/>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17" name="Freeform 5">
              <a:extLst>
                <a:ext uri="{FF2B5EF4-FFF2-40B4-BE49-F238E27FC236}">
                  <a16:creationId xmlns:a16="http://schemas.microsoft.com/office/drawing/2014/main" id="{8CA717A8-5922-5E47-7144-E9F497D81D08}"/>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6">
              <a:extLst>
                <a:ext uri="{FF2B5EF4-FFF2-40B4-BE49-F238E27FC236}">
                  <a16:creationId xmlns:a16="http://schemas.microsoft.com/office/drawing/2014/main" id="{B5941455-4CB0-529A-F741-5E8322AE91C9}"/>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8" name="Freeform 7">
              <a:extLst>
                <a:ext uri="{FF2B5EF4-FFF2-40B4-BE49-F238E27FC236}">
                  <a16:creationId xmlns:a16="http://schemas.microsoft.com/office/drawing/2014/main" id="{55D3AD25-C87E-E68A-714D-3EE7EDF1C6F3}"/>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3" name="Freeform 8">
              <a:extLst>
                <a:ext uri="{FF2B5EF4-FFF2-40B4-BE49-F238E27FC236}">
                  <a16:creationId xmlns:a16="http://schemas.microsoft.com/office/drawing/2014/main" id="{74798268-51BB-C558-5E14-2D8F4C451FAB}"/>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8" name="Freeform 10">
              <a:extLst>
                <a:ext uri="{FF2B5EF4-FFF2-40B4-BE49-F238E27FC236}">
                  <a16:creationId xmlns:a16="http://schemas.microsoft.com/office/drawing/2014/main" id="{370D0826-9658-9B70-CEF1-5D4AA74E4F13}"/>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9" name="Freeform 11">
              <a:extLst>
                <a:ext uri="{FF2B5EF4-FFF2-40B4-BE49-F238E27FC236}">
                  <a16:creationId xmlns:a16="http://schemas.microsoft.com/office/drawing/2014/main" id="{3A02FE2A-3E22-009E-9E9B-5CAD836A07D1}"/>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1" name="Freeform 12">
              <a:extLst>
                <a:ext uri="{FF2B5EF4-FFF2-40B4-BE49-F238E27FC236}">
                  <a16:creationId xmlns:a16="http://schemas.microsoft.com/office/drawing/2014/main" id="{D44D7C79-2987-9FE0-47DB-3ACA21C8932B}"/>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2" name="Freeform 13">
              <a:extLst>
                <a:ext uri="{FF2B5EF4-FFF2-40B4-BE49-F238E27FC236}">
                  <a16:creationId xmlns:a16="http://schemas.microsoft.com/office/drawing/2014/main" id="{6C94B24C-1E60-A2FD-DE90-AEE8151DC6E5}"/>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3" name="Freeform 14">
              <a:extLst>
                <a:ext uri="{FF2B5EF4-FFF2-40B4-BE49-F238E27FC236}">
                  <a16:creationId xmlns:a16="http://schemas.microsoft.com/office/drawing/2014/main" id="{62E53161-976F-C1A8-85C5-5AC7D6A59A69}"/>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4" name="Freeform 15">
              <a:extLst>
                <a:ext uri="{FF2B5EF4-FFF2-40B4-BE49-F238E27FC236}">
                  <a16:creationId xmlns:a16="http://schemas.microsoft.com/office/drawing/2014/main" id="{0057C620-EB3D-90D2-21A4-249590DD86CE}"/>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5" name="Freeform 9">
              <a:extLst>
                <a:ext uri="{FF2B5EF4-FFF2-40B4-BE49-F238E27FC236}">
                  <a16:creationId xmlns:a16="http://schemas.microsoft.com/office/drawing/2014/main" id="{C0821976-BF4F-C25D-CDFA-57517D2F994E}"/>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pic>
        <p:nvPicPr>
          <p:cNvPr id="57" name="Picture 10" descr="Algorand Crypto PNG Transparent Images | PNG All">
            <a:extLst>
              <a:ext uri="{FF2B5EF4-FFF2-40B4-BE49-F238E27FC236}">
                <a16:creationId xmlns:a16="http://schemas.microsoft.com/office/drawing/2014/main" id="{71DC1C5B-257A-4E60-B602-137441C6D1C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2730" y="5263092"/>
            <a:ext cx="703744" cy="703744"/>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55</a:t>
            </a:fld>
            <a:endParaRPr lang="en-US" dirty="0"/>
          </a:p>
        </p:txBody>
      </p:sp>
      <p:pic>
        <p:nvPicPr>
          <p:cNvPr id="2050" name="Picture 2"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Image result for bsd daem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sp>
        <p:nvSpPr>
          <p:cNvPr id="60" name="Flowchart: Magnetic Disk 59"/>
          <p:cNvSpPr/>
          <p:nvPr/>
        </p:nvSpPr>
        <p:spPr bwMode="auto">
          <a:xfrm>
            <a:off x="4752501" y="6334785"/>
            <a:ext cx="1153587" cy="772903"/>
          </a:xfrm>
          <a:prstGeom prst="flowChartMagneticDisk">
            <a:avLst/>
          </a:prstGeom>
          <a:solidFill>
            <a:srgbClr val="FF6699"/>
          </a:solidFill>
          <a:ln w="76200" cap="flat" cmpd="sng" algn="ctr">
            <a:solidFill>
              <a:schemeClr val="tx1"/>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pic>
        <p:nvPicPr>
          <p:cNvPr id="59" name="Picture 6" descr="https://bitcoin.org/img/icons/opengraph.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00892" y="3269382"/>
            <a:ext cx="863241" cy="863241"/>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4" descr="Image result for old cadillac"/>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sp>
        <p:nvSpPr>
          <p:cNvPr id="56" name="Rounded Rectangular Callout 55"/>
          <p:cNvSpPr/>
          <p:nvPr/>
        </p:nvSpPr>
        <p:spPr bwMode="auto">
          <a:xfrm>
            <a:off x="6191250" y="646723"/>
            <a:ext cx="2343150" cy="919401"/>
          </a:xfrm>
          <a:prstGeom prst="wedgeRoundRectCallout">
            <a:avLst>
              <a:gd name="adj1" fmla="val -84857"/>
              <a:gd name="adj2" fmla="val -41149"/>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Lock your assets!</a:t>
            </a:r>
          </a:p>
        </p:txBody>
      </p:sp>
      <p:grpSp>
        <p:nvGrpSpPr>
          <p:cNvPr id="4" name="Group 4">
            <a:extLst>
              <a:ext uri="{FF2B5EF4-FFF2-40B4-BE49-F238E27FC236}">
                <a16:creationId xmlns:a16="http://schemas.microsoft.com/office/drawing/2014/main" id="{AD3D2D09-2C61-A5FD-7201-64AF8644E12A}"/>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5" name="Freeform 5">
              <a:extLst>
                <a:ext uri="{FF2B5EF4-FFF2-40B4-BE49-F238E27FC236}">
                  <a16:creationId xmlns:a16="http://schemas.microsoft.com/office/drawing/2014/main" id="{8862607A-7569-0CE3-40A1-97132CF81422}"/>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6">
              <a:extLst>
                <a:ext uri="{FF2B5EF4-FFF2-40B4-BE49-F238E27FC236}">
                  <a16:creationId xmlns:a16="http://schemas.microsoft.com/office/drawing/2014/main" id="{DE3A6005-811F-F599-9B01-E23DE67D8B5E}"/>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7">
              <a:extLst>
                <a:ext uri="{FF2B5EF4-FFF2-40B4-BE49-F238E27FC236}">
                  <a16:creationId xmlns:a16="http://schemas.microsoft.com/office/drawing/2014/main" id="{545CDED2-A01B-C37B-41AE-C1ED50474EA6}"/>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8">
              <a:extLst>
                <a:ext uri="{FF2B5EF4-FFF2-40B4-BE49-F238E27FC236}">
                  <a16:creationId xmlns:a16="http://schemas.microsoft.com/office/drawing/2014/main" id="{87C07B29-9303-4C9A-35A5-230C34465E88}"/>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0">
              <a:extLst>
                <a:ext uri="{FF2B5EF4-FFF2-40B4-BE49-F238E27FC236}">
                  <a16:creationId xmlns:a16="http://schemas.microsoft.com/office/drawing/2014/main" id="{4BD300CB-0B7C-CB8B-0530-9B0A1B735176}"/>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1">
              <a:extLst>
                <a:ext uri="{FF2B5EF4-FFF2-40B4-BE49-F238E27FC236}">
                  <a16:creationId xmlns:a16="http://schemas.microsoft.com/office/drawing/2014/main" id="{E8518DAD-D07E-4E69-3DA3-9A12F676ACA4}"/>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2">
              <a:extLst>
                <a:ext uri="{FF2B5EF4-FFF2-40B4-BE49-F238E27FC236}">
                  <a16:creationId xmlns:a16="http://schemas.microsoft.com/office/drawing/2014/main" id="{F937B101-DE77-8345-293F-D40BCEDBC76C}"/>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3">
              <a:extLst>
                <a:ext uri="{FF2B5EF4-FFF2-40B4-BE49-F238E27FC236}">
                  <a16:creationId xmlns:a16="http://schemas.microsoft.com/office/drawing/2014/main" id="{0FCE6615-6E91-970D-2425-9EC85E18C29B}"/>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4">
              <a:extLst>
                <a:ext uri="{FF2B5EF4-FFF2-40B4-BE49-F238E27FC236}">
                  <a16:creationId xmlns:a16="http://schemas.microsoft.com/office/drawing/2014/main" id="{164EF4FD-09C1-3637-2D53-39B2EF86AEB2}"/>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5">
              <a:extLst>
                <a:ext uri="{FF2B5EF4-FFF2-40B4-BE49-F238E27FC236}">
                  <a16:creationId xmlns:a16="http://schemas.microsoft.com/office/drawing/2014/main" id="{4022B2D4-F238-AF98-8E62-0F44591E3213}"/>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9">
              <a:extLst>
                <a:ext uri="{FF2B5EF4-FFF2-40B4-BE49-F238E27FC236}">
                  <a16:creationId xmlns:a16="http://schemas.microsoft.com/office/drawing/2014/main" id="{B9D5F9EE-B442-3DEB-D255-7DB679EF5609}"/>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2056" name="Group 4">
            <a:extLst>
              <a:ext uri="{FF2B5EF4-FFF2-40B4-BE49-F238E27FC236}">
                <a16:creationId xmlns:a16="http://schemas.microsoft.com/office/drawing/2014/main" id="{34026CBC-7532-3CB3-5985-762573B41AF3}"/>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2057" name="Freeform 5">
              <a:extLst>
                <a:ext uri="{FF2B5EF4-FFF2-40B4-BE49-F238E27FC236}">
                  <a16:creationId xmlns:a16="http://schemas.microsoft.com/office/drawing/2014/main" id="{AEEF85EA-B235-1D69-F511-88145860E2E3}"/>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8" name="Freeform 6">
              <a:extLst>
                <a:ext uri="{FF2B5EF4-FFF2-40B4-BE49-F238E27FC236}">
                  <a16:creationId xmlns:a16="http://schemas.microsoft.com/office/drawing/2014/main" id="{3A47AE5C-C49E-2B12-7345-7B4DCF19459F}"/>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9" name="Freeform 7">
              <a:extLst>
                <a:ext uri="{FF2B5EF4-FFF2-40B4-BE49-F238E27FC236}">
                  <a16:creationId xmlns:a16="http://schemas.microsoft.com/office/drawing/2014/main" id="{FDACD5C2-E13D-03F3-8D66-4FE81A13C213}"/>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0" name="Freeform 8">
              <a:extLst>
                <a:ext uri="{FF2B5EF4-FFF2-40B4-BE49-F238E27FC236}">
                  <a16:creationId xmlns:a16="http://schemas.microsoft.com/office/drawing/2014/main" id="{957BE8CA-1CC7-CBA3-0EFC-EA2F958F3C80}"/>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1" name="Freeform 10">
              <a:extLst>
                <a:ext uri="{FF2B5EF4-FFF2-40B4-BE49-F238E27FC236}">
                  <a16:creationId xmlns:a16="http://schemas.microsoft.com/office/drawing/2014/main" id="{252F8416-AC9E-9542-AC90-3C82FDB2A4EB}"/>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2" name="Freeform 11">
              <a:extLst>
                <a:ext uri="{FF2B5EF4-FFF2-40B4-BE49-F238E27FC236}">
                  <a16:creationId xmlns:a16="http://schemas.microsoft.com/office/drawing/2014/main" id="{C0A6B232-CB9B-265E-38A9-4A21C3EBB512}"/>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3" name="Freeform 12">
              <a:extLst>
                <a:ext uri="{FF2B5EF4-FFF2-40B4-BE49-F238E27FC236}">
                  <a16:creationId xmlns:a16="http://schemas.microsoft.com/office/drawing/2014/main" id="{9D68951A-54AB-88DF-605C-1ACB82CC05DE}"/>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4" name="Freeform 13">
              <a:extLst>
                <a:ext uri="{FF2B5EF4-FFF2-40B4-BE49-F238E27FC236}">
                  <a16:creationId xmlns:a16="http://schemas.microsoft.com/office/drawing/2014/main" id="{10EBAAF5-B41C-501E-B72E-34DC67D84EA1}"/>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5" name="Freeform 14">
              <a:extLst>
                <a:ext uri="{FF2B5EF4-FFF2-40B4-BE49-F238E27FC236}">
                  <a16:creationId xmlns:a16="http://schemas.microsoft.com/office/drawing/2014/main" id="{31D6C73E-A9A5-6BC8-A7AB-B6E23E7A7802}"/>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6" name="Freeform 15">
              <a:extLst>
                <a:ext uri="{FF2B5EF4-FFF2-40B4-BE49-F238E27FC236}">
                  <a16:creationId xmlns:a16="http://schemas.microsoft.com/office/drawing/2014/main" id="{736C8992-2BA9-FA01-FC9A-4883536A5B61}"/>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7" name="Freeform 9">
              <a:extLst>
                <a:ext uri="{FF2B5EF4-FFF2-40B4-BE49-F238E27FC236}">
                  <a16:creationId xmlns:a16="http://schemas.microsoft.com/office/drawing/2014/main" id="{CB502E59-049B-69A7-241E-A7886E22186F}"/>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
        <p:nvSpPr>
          <p:cNvPr id="2068" name="Flowchart: Magnetic Disk 2067">
            <a:extLst>
              <a:ext uri="{FF2B5EF4-FFF2-40B4-BE49-F238E27FC236}">
                <a16:creationId xmlns:a16="http://schemas.microsoft.com/office/drawing/2014/main" id="{02BB19A9-9F69-78D3-7F0D-398904AD65F7}"/>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2069" name="Flowchart: Magnetic Disk 2068">
            <a:extLst>
              <a:ext uri="{FF2B5EF4-FFF2-40B4-BE49-F238E27FC236}">
                <a16:creationId xmlns:a16="http://schemas.microsoft.com/office/drawing/2014/main" id="{21335E49-3F4E-1E5D-E564-9B5B7DAC5E76}"/>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Tree>
    <p:extLst>
      <p:ext uri="{BB962C8B-B14F-4D97-AF65-F5344CB8AC3E}">
        <p14:creationId xmlns:p14="http://schemas.microsoft.com/office/powerpoint/2010/main" val="7438570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Picture 10" descr="Algorand Crypto PNG Transparent Images | PNG All">
            <a:extLst>
              <a:ext uri="{FF2B5EF4-FFF2-40B4-BE49-F238E27FC236}">
                <a16:creationId xmlns:a16="http://schemas.microsoft.com/office/drawing/2014/main" id="{7A3A0505-063A-4EB3-B484-E5A7562BB5E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67629" y="5324824"/>
            <a:ext cx="703744" cy="703744"/>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56</a:t>
            </a:fld>
            <a:endParaRPr lang="en-US" dirty="0"/>
          </a:p>
        </p:txBody>
      </p:sp>
      <p:pic>
        <p:nvPicPr>
          <p:cNvPr id="2050" name="Picture 2"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Image result for bsd daem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sp>
        <p:nvSpPr>
          <p:cNvPr id="56" name="Rounded Rectangular Callout 55"/>
          <p:cNvSpPr/>
          <p:nvPr/>
        </p:nvSpPr>
        <p:spPr bwMode="auto">
          <a:xfrm>
            <a:off x="6191250" y="646723"/>
            <a:ext cx="2343150" cy="919401"/>
          </a:xfrm>
          <a:prstGeom prst="wedgeRoundRectCallout">
            <a:avLst>
              <a:gd name="adj1" fmla="val -84857"/>
              <a:gd name="adj2" fmla="val -41149"/>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Lock your assets!</a:t>
            </a:r>
          </a:p>
        </p:txBody>
      </p:sp>
      <p:grpSp>
        <p:nvGrpSpPr>
          <p:cNvPr id="4" name="Group 3"/>
          <p:cNvGrpSpPr/>
          <p:nvPr/>
        </p:nvGrpSpPr>
        <p:grpSpPr>
          <a:xfrm>
            <a:off x="2126964" y="3638639"/>
            <a:ext cx="896271" cy="946984"/>
            <a:chOff x="2126964" y="3638639"/>
            <a:chExt cx="896271" cy="946984"/>
          </a:xfrm>
        </p:grpSpPr>
        <p:pic>
          <p:nvPicPr>
            <p:cNvPr id="62" name="Picture 4" descr="Image result for old cadillac"/>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grpSp>
          <p:nvGrpSpPr>
            <p:cNvPr id="57" name="Group 56"/>
            <p:cNvGrpSpPr/>
            <p:nvPr/>
          </p:nvGrpSpPr>
          <p:grpSpPr>
            <a:xfrm>
              <a:off x="2257785" y="3679623"/>
              <a:ext cx="634627" cy="906000"/>
              <a:chOff x="4436366" y="3112166"/>
              <a:chExt cx="634627" cy="906000"/>
            </a:xfrm>
          </p:grpSpPr>
          <p:sp>
            <p:nvSpPr>
              <p:cNvPr id="63" name="Oval 8"/>
              <p:cNvSpPr>
                <a:spLocks noChangeArrowheads="1"/>
              </p:cNvSpPr>
              <p:nvPr/>
            </p:nvSpPr>
            <p:spPr bwMode="auto">
              <a:xfrm>
                <a:off x="4436366" y="3112166"/>
                <a:ext cx="634627" cy="655835"/>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4"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5" name="Oval 10"/>
              <p:cNvSpPr>
                <a:spLocks noChangeArrowheads="1"/>
              </p:cNvSpPr>
              <p:nvPr/>
            </p:nvSpPr>
            <p:spPr bwMode="auto">
              <a:xfrm>
                <a:off x="4440819" y="3375853"/>
                <a:ext cx="630174" cy="642313"/>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6"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7"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grpSp>
        <p:nvGrpSpPr>
          <p:cNvPr id="68" name="Group 67"/>
          <p:cNvGrpSpPr/>
          <p:nvPr/>
        </p:nvGrpSpPr>
        <p:grpSpPr>
          <a:xfrm>
            <a:off x="5397686" y="5298108"/>
            <a:ext cx="634627" cy="906000"/>
            <a:chOff x="4436366" y="3112166"/>
            <a:chExt cx="634627" cy="906000"/>
          </a:xfrm>
        </p:grpSpPr>
        <p:sp>
          <p:nvSpPr>
            <p:cNvPr id="69" name="Oval 8"/>
            <p:cNvSpPr>
              <a:spLocks noChangeArrowheads="1"/>
            </p:cNvSpPr>
            <p:nvPr/>
          </p:nvSpPr>
          <p:spPr bwMode="auto">
            <a:xfrm>
              <a:off x="4436366" y="3112166"/>
              <a:ext cx="634627" cy="655835"/>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0"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1" name="Oval 10"/>
            <p:cNvSpPr>
              <a:spLocks noChangeArrowheads="1"/>
            </p:cNvSpPr>
            <p:nvPr/>
          </p:nvSpPr>
          <p:spPr bwMode="auto">
            <a:xfrm>
              <a:off x="4440819" y="3375853"/>
              <a:ext cx="630174" cy="642313"/>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2"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3"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nvGrpSpPr>
          <p:cNvPr id="6" name="Group 5"/>
          <p:cNvGrpSpPr/>
          <p:nvPr/>
        </p:nvGrpSpPr>
        <p:grpSpPr>
          <a:xfrm>
            <a:off x="7600892" y="3269382"/>
            <a:ext cx="1032546" cy="1316241"/>
            <a:chOff x="7600892" y="3269382"/>
            <a:chExt cx="1032546" cy="1316241"/>
          </a:xfrm>
        </p:grpSpPr>
        <p:pic>
          <p:nvPicPr>
            <p:cNvPr id="59" name="Picture 6" descr="https://bitcoin.org/img/icons/opengraph.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600892" y="3269382"/>
              <a:ext cx="863241" cy="863241"/>
            </a:xfrm>
            <a:prstGeom prst="rect">
              <a:avLst/>
            </a:prstGeom>
            <a:noFill/>
            <a:extLst>
              <a:ext uri="{909E8E84-426E-40DD-AFC4-6F175D3DCCD1}">
                <a14:hiddenFill xmlns:a14="http://schemas.microsoft.com/office/drawing/2010/main">
                  <a:solidFill>
                    <a:srgbClr val="FFFFFF"/>
                  </a:solidFill>
                </a14:hiddenFill>
              </a:ext>
            </a:extLst>
          </p:spPr>
        </p:pic>
        <p:grpSp>
          <p:nvGrpSpPr>
            <p:cNvPr id="74" name="Group 73"/>
            <p:cNvGrpSpPr/>
            <p:nvPr/>
          </p:nvGrpSpPr>
          <p:grpSpPr>
            <a:xfrm>
              <a:off x="7998811" y="3679623"/>
              <a:ext cx="634627" cy="906000"/>
              <a:chOff x="4436366" y="3112166"/>
              <a:chExt cx="634627" cy="906000"/>
            </a:xfrm>
          </p:grpSpPr>
          <p:sp>
            <p:nvSpPr>
              <p:cNvPr id="75" name="Oval 8"/>
              <p:cNvSpPr>
                <a:spLocks noChangeArrowheads="1"/>
              </p:cNvSpPr>
              <p:nvPr/>
            </p:nvSpPr>
            <p:spPr bwMode="auto">
              <a:xfrm>
                <a:off x="4436366" y="3112166"/>
                <a:ext cx="634627" cy="655835"/>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76"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7" name="Oval 10"/>
              <p:cNvSpPr>
                <a:spLocks noChangeArrowheads="1"/>
              </p:cNvSpPr>
              <p:nvPr/>
            </p:nvSpPr>
            <p:spPr bwMode="auto">
              <a:xfrm>
                <a:off x="4440819" y="3375853"/>
                <a:ext cx="630174" cy="642313"/>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78"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9"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grpSp>
        <p:nvGrpSpPr>
          <p:cNvPr id="5" name="Group 4">
            <a:extLst>
              <a:ext uri="{FF2B5EF4-FFF2-40B4-BE49-F238E27FC236}">
                <a16:creationId xmlns:a16="http://schemas.microsoft.com/office/drawing/2014/main" id="{3B1756B8-5A42-FF86-0BA9-96C6B5473370}"/>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7" name="Freeform 5">
              <a:extLst>
                <a:ext uri="{FF2B5EF4-FFF2-40B4-BE49-F238E27FC236}">
                  <a16:creationId xmlns:a16="http://schemas.microsoft.com/office/drawing/2014/main" id="{D8D0EC9E-57B7-A249-BEA9-FD40693262A8}"/>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6">
              <a:extLst>
                <a:ext uri="{FF2B5EF4-FFF2-40B4-BE49-F238E27FC236}">
                  <a16:creationId xmlns:a16="http://schemas.microsoft.com/office/drawing/2014/main" id="{F54E5025-7741-2D45-8EB4-5902598168D9}"/>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7">
              <a:extLst>
                <a:ext uri="{FF2B5EF4-FFF2-40B4-BE49-F238E27FC236}">
                  <a16:creationId xmlns:a16="http://schemas.microsoft.com/office/drawing/2014/main" id="{F52BCC7C-7E65-13ED-4C0F-C9EBA7EFFC1D}"/>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8">
              <a:extLst>
                <a:ext uri="{FF2B5EF4-FFF2-40B4-BE49-F238E27FC236}">
                  <a16:creationId xmlns:a16="http://schemas.microsoft.com/office/drawing/2014/main" id="{00E93967-6C25-089B-E2FD-39FB0E8C929D}"/>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0">
              <a:extLst>
                <a:ext uri="{FF2B5EF4-FFF2-40B4-BE49-F238E27FC236}">
                  <a16:creationId xmlns:a16="http://schemas.microsoft.com/office/drawing/2014/main" id="{C1E4D634-77FD-38CB-FEA9-78AF69D92711}"/>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1">
              <a:extLst>
                <a:ext uri="{FF2B5EF4-FFF2-40B4-BE49-F238E27FC236}">
                  <a16:creationId xmlns:a16="http://schemas.microsoft.com/office/drawing/2014/main" id="{764CFD5B-2804-87CD-CD68-D2EDD9267E63}"/>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2">
              <a:extLst>
                <a:ext uri="{FF2B5EF4-FFF2-40B4-BE49-F238E27FC236}">
                  <a16:creationId xmlns:a16="http://schemas.microsoft.com/office/drawing/2014/main" id="{9D8D74CF-97AA-80C8-5786-42D2DE591764}"/>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3">
              <a:extLst>
                <a:ext uri="{FF2B5EF4-FFF2-40B4-BE49-F238E27FC236}">
                  <a16:creationId xmlns:a16="http://schemas.microsoft.com/office/drawing/2014/main" id="{701C0151-3DFC-2105-9E14-67CECDD33366}"/>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14">
              <a:extLst>
                <a:ext uri="{FF2B5EF4-FFF2-40B4-BE49-F238E27FC236}">
                  <a16:creationId xmlns:a16="http://schemas.microsoft.com/office/drawing/2014/main" id="{FA466D37-B0F6-E358-0851-AE4C9324049A}"/>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6" name="Freeform 15">
              <a:extLst>
                <a:ext uri="{FF2B5EF4-FFF2-40B4-BE49-F238E27FC236}">
                  <a16:creationId xmlns:a16="http://schemas.microsoft.com/office/drawing/2014/main" id="{DC60C9FF-D8D1-F796-6BC4-2A8CC23310A0}"/>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7" name="Freeform 9">
              <a:extLst>
                <a:ext uri="{FF2B5EF4-FFF2-40B4-BE49-F238E27FC236}">
                  <a16:creationId xmlns:a16="http://schemas.microsoft.com/office/drawing/2014/main" id="{33350DCC-2BAE-8554-9689-9EECD93A8C1E}"/>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18" name="Group 17">
            <a:extLst>
              <a:ext uri="{FF2B5EF4-FFF2-40B4-BE49-F238E27FC236}">
                <a16:creationId xmlns:a16="http://schemas.microsoft.com/office/drawing/2014/main" id="{A8916934-55B3-44D9-9F1C-698769237554}"/>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58" name="Freeform 5">
              <a:extLst>
                <a:ext uri="{FF2B5EF4-FFF2-40B4-BE49-F238E27FC236}">
                  <a16:creationId xmlns:a16="http://schemas.microsoft.com/office/drawing/2014/main" id="{17418186-D3EA-7E28-0BC9-C0D750894FD1}"/>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1" name="Freeform 6">
              <a:extLst>
                <a:ext uri="{FF2B5EF4-FFF2-40B4-BE49-F238E27FC236}">
                  <a16:creationId xmlns:a16="http://schemas.microsoft.com/office/drawing/2014/main" id="{93BE40BE-7575-A704-7660-F6F1CFF3F8A3}"/>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2" name="Freeform 7">
              <a:extLst>
                <a:ext uri="{FF2B5EF4-FFF2-40B4-BE49-F238E27FC236}">
                  <a16:creationId xmlns:a16="http://schemas.microsoft.com/office/drawing/2014/main" id="{4235FB29-7653-8684-3FA7-A7F33988A556}"/>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3" name="Freeform 8">
              <a:extLst>
                <a:ext uri="{FF2B5EF4-FFF2-40B4-BE49-F238E27FC236}">
                  <a16:creationId xmlns:a16="http://schemas.microsoft.com/office/drawing/2014/main" id="{B0CEDF68-5F06-A06E-689C-8E737B2F32D3}"/>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4" name="Freeform 10">
              <a:extLst>
                <a:ext uri="{FF2B5EF4-FFF2-40B4-BE49-F238E27FC236}">
                  <a16:creationId xmlns:a16="http://schemas.microsoft.com/office/drawing/2014/main" id="{81772CD7-0FA2-A694-D322-EE5F2DCCCC5E}"/>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5" name="Freeform 11">
              <a:extLst>
                <a:ext uri="{FF2B5EF4-FFF2-40B4-BE49-F238E27FC236}">
                  <a16:creationId xmlns:a16="http://schemas.microsoft.com/office/drawing/2014/main" id="{35923A15-1630-C72B-D023-D0C57633F4F5}"/>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6" name="Freeform 12">
              <a:extLst>
                <a:ext uri="{FF2B5EF4-FFF2-40B4-BE49-F238E27FC236}">
                  <a16:creationId xmlns:a16="http://schemas.microsoft.com/office/drawing/2014/main" id="{54E7E42A-9BC1-324B-91E2-D3CBB0722A64}"/>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7" name="Freeform 13">
              <a:extLst>
                <a:ext uri="{FF2B5EF4-FFF2-40B4-BE49-F238E27FC236}">
                  <a16:creationId xmlns:a16="http://schemas.microsoft.com/office/drawing/2014/main" id="{3343A397-8374-2683-EBFB-CFFFC756DEDC}"/>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8" name="Freeform 14">
              <a:extLst>
                <a:ext uri="{FF2B5EF4-FFF2-40B4-BE49-F238E27FC236}">
                  <a16:creationId xmlns:a16="http://schemas.microsoft.com/office/drawing/2014/main" id="{17AC9239-1019-F9D6-1EB3-99CC7C5C5275}"/>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9" name="Freeform 15">
              <a:extLst>
                <a:ext uri="{FF2B5EF4-FFF2-40B4-BE49-F238E27FC236}">
                  <a16:creationId xmlns:a16="http://schemas.microsoft.com/office/drawing/2014/main" id="{09A68166-4DBC-DFBF-8B6E-38934163ACC9}"/>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0" name="Freeform 9">
              <a:extLst>
                <a:ext uri="{FF2B5EF4-FFF2-40B4-BE49-F238E27FC236}">
                  <a16:creationId xmlns:a16="http://schemas.microsoft.com/office/drawing/2014/main" id="{6ED94DD7-A3DD-8F05-CE00-318AD35995C1}"/>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91" name="Group 4">
            <a:extLst>
              <a:ext uri="{FF2B5EF4-FFF2-40B4-BE49-F238E27FC236}">
                <a16:creationId xmlns:a16="http://schemas.microsoft.com/office/drawing/2014/main" id="{7BBBA2B6-D01F-453A-2D63-388E99D8DB63}"/>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92" name="Freeform 5">
              <a:extLst>
                <a:ext uri="{FF2B5EF4-FFF2-40B4-BE49-F238E27FC236}">
                  <a16:creationId xmlns:a16="http://schemas.microsoft.com/office/drawing/2014/main" id="{24CE28BF-5D7D-5B10-A5C7-B7C24BCA608A}"/>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3" name="Freeform 6">
              <a:extLst>
                <a:ext uri="{FF2B5EF4-FFF2-40B4-BE49-F238E27FC236}">
                  <a16:creationId xmlns:a16="http://schemas.microsoft.com/office/drawing/2014/main" id="{89318C78-C6A6-4E95-BC8D-CE2C94D0D385}"/>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4" name="Freeform 7">
              <a:extLst>
                <a:ext uri="{FF2B5EF4-FFF2-40B4-BE49-F238E27FC236}">
                  <a16:creationId xmlns:a16="http://schemas.microsoft.com/office/drawing/2014/main" id="{D384C7E7-5E31-F507-CECE-E8793CE5831A}"/>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5" name="Freeform 8">
              <a:extLst>
                <a:ext uri="{FF2B5EF4-FFF2-40B4-BE49-F238E27FC236}">
                  <a16:creationId xmlns:a16="http://schemas.microsoft.com/office/drawing/2014/main" id="{79C38B62-6CAB-7D82-4F0F-EE2C08E45917}"/>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6" name="Freeform 10">
              <a:extLst>
                <a:ext uri="{FF2B5EF4-FFF2-40B4-BE49-F238E27FC236}">
                  <a16:creationId xmlns:a16="http://schemas.microsoft.com/office/drawing/2014/main" id="{23EFF51A-7E0A-1035-7B2A-3F39ECD95001}"/>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7" name="Freeform 11">
              <a:extLst>
                <a:ext uri="{FF2B5EF4-FFF2-40B4-BE49-F238E27FC236}">
                  <a16:creationId xmlns:a16="http://schemas.microsoft.com/office/drawing/2014/main" id="{5A9E2440-E176-8274-5044-16C7E570B07D}"/>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8" name="Freeform 12">
              <a:extLst>
                <a:ext uri="{FF2B5EF4-FFF2-40B4-BE49-F238E27FC236}">
                  <a16:creationId xmlns:a16="http://schemas.microsoft.com/office/drawing/2014/main" id="{156160E9-878A-573A-CE2E-6EEB6965C723}"/>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9" name="Freeform 13">
              <a:extLst>
                <a:ext uri="{FF2B5EF4-FFF2-40B4-BE49-F238E27FC236}">
                  <a16:creationId xmlns:a16="http://schemas.microsoft.com/office/drawing/2014/main" id="{12F0F645-7B04-2782-5760-26235FCCF6A6}"/>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0" name="Freeform 14">
              <a:extLst>
                <a:ext uri="{FF2B5EF4-FFF2-40B4-BE49-F238E27FC236}">
                  <a16:creationId xmlns:a16="http://schemas.microsoft.com/office/drawing/2014/main" id="{C5F086DE-AF61-4DFA-8D36-D666A557D85A}"/>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1" name="Freeform 15">
              <a:extLst>
                <a:ext uri="{FF2B5EF4-FFF2-40B4-BE49-F238E27FC236}">
                  <a16:creationId xmlns:a16="http://schemas.microsoft.com/office/drawing/2014/main" id="{28CC0355-715F-F3B8-5517-9EB5BB5542A5}"/>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2" name="Freeform 9">
              <a:extLst>
                <a:ext uri="{FF2B5EF4-FFF2-40B4-BE49-F238E27FC236}">
                  <a16:creationId xmlns:a16="http://schemas.microsoft.com/office/drawing/2014/main" id="{CD9775ED-7E37-5E5B-D7DB-B3B8CD251B36}"/>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
        <p:nvSpPr>
          <p:cNvPr id="103" name="Flowchart: Magnetic Disk 102">
            <a:extLst>
              <a:ext uri="{FF2B5EF4-FFF2-40B4-BE49-F238E27FC236}">
                <a16:creationId xmlns:a16="http://schemas.microsoft.com/office/drawing/2014/main" id="{37D2E7A9-D806-5CCB-C326-90A92A1DDB83}"/>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4" name="Flowchart: Magnetic Disk 103">
            <a:extLst>
              <a:ext uri="{FF2B5EF4-FFF2-40B4-BE49-F238E27FC236}">
                <a16:creationId xmlns:a16="http://schemas.microsoft.com/office/drawing/2014/main" id="{545C4EAB-0CE9-C7E9-4164-978AC5A479A8}"/>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5" name="Flowchart: Magnetic Disk 104">
            <a:extLst>
              <a:ext uri="{FF2B5EF4-FFF2-40B4-BE49-F238E27FC236}">
                <a16:creationId xmlns:a16="http://schemas.microsoft.com/office/drawing/2014/main" id="{EDF610C6-6950-CA85-4BF8-DFF932EE9B3A}"/>
              </a:ext>
            </a:extLst>
          </p:cNvPr>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Tree>
    <p:extLst>
      <p:ext uri="{BB962C8B-B14F-4D97-AF65-F5344CB8AC3E}">
        <p14:creationId xmlns:p14="http://schemas.microsoft.com/office/powerpoint/2010/main" val="15065917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57</a:t>
            </a:fld>
            <a:endParaRPr lang="en-US" dirty="0"/>
          </a:p>
        </p:txBody>
      </p:sp>
      <p:pic>
        <p:nvPicPr>
          <p:cNvPr id="2050"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Image result for bsd daem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p:nvGrpSpPr>
        <p:grpSpPr>
          <a:xfrm>
            <a:off x="2126964" y="3638639"/>
            <a:ext cx="896271" cy="946984"/>
            <a:chOff x="2126964" y="3638639"/>
            <a:chExt cx="896271" cy="946984"/>
          </a:xfrm>
        </p:grpSpPr>
        <p:pic>
          <p:nvPicPr>
            <p:cNvPr id="62" name="Picture 4" descr="Image result for old cadillac"/>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grpSp>
          <p:nvGrpSpPr>
            <p:cNvPr id="57" name="Group 56"/>
            <p:cNvGrpSpPr/>
            <p:nvPr/>
          </p:nvGrpSpPr>
          <p:grpSpPr>
            <a:xfrm>
              <a:off x="2257785" y="3679623"/>
              <a:ext cx="634627" cy="906000"/>
              <a:chOff x="4436366" y="3112166"/>
              <a:chExt cx="634627" cy="906000"/>
            </a:xfrm>
          </p:grpSpPr>
          <p:sp>
            <p:nvSpPr>
              <p:cNvPr id="63" name="Oval 8"/>
              <p:cNvSpPr>
                <a:spLocks noChangeArrowheads="1"/>
              </p:cNvSpPr>
              <p:nvPr/>
            </p:nvSpPr>
            <p:spPr bwMode="auto">
              <a:xfrm>
                <a:off x="4436366" y="3112166"/>
                <a:ext cx="634627" cy="655835"/>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4"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5" name="Oval 10"/>
              <p:cNvSpPr>
                <a:spLocks noChangeArrowheads="1"/>
              </p:cNvSpPr>
              <p:nvPr/>
            </p:nvSpPr>
            <p:spPr bwMode="auto">
              <a:xfrm>
                <a:off x="4440819" y="3375853"/>
                <a:ext cx="630174" cy="642313"/>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6"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7"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grpSp>
        <p:nvGrpSpPr>
          <p:cNvPr id="5" name="Group 4">
            <a:extLst>
              <a:ext uri="{FF2B5EF4-FFF2-40B4-BE49-F238E27FC236}">
                <a16:creationId xmlns:a16="http://schemas.microsoft.com/office/drawing/2014/main" id="{516CD835-4F27-4F4B-BFE1-CFC92AF49A14}"/>
              </a:ext>
            </a:extLst>
          </p:cNvPr>
          <p:cNvGrpSpPr/>
          <p:nvPr/>
        </p:nvGrpSpPr>
        <p:grpSpPr>
          <a:xfrm>
            <a:off x="4768964" y="5231976"/>
            <a:ext cx="1263349" cy="972132"/>
            <a:chOff x="4768964" y="5231976"/>
            <a:chExt cx="1263349" cy="972132"/>
          </a:xfrm>
        </p:grpSpPr>
        <p:pic>
          <p:nvPicPr>
            <p:cNvPr id="81" name="Picture 10" descr="Algorand Crypto PNG Transparent Images | PNG All">
              <a:extLst>
                <a:ext uri="{FF2B5EF4-FFF2-40B4-BE49-F238E27FC236}">
                  <a16:creationId xmlns:a16="http://schemas.microsoft.com/office/drawing/2014/main" id="{7734E21D-7B2A-470B-A8A8-184574D13E47}"/>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68964" y="5231976"/>
              <a:ext cx="703744" cy="703744"/>
            </a:xfrm>
            <a:prstGeom prst="rect">
              <a:avLst/>
            </a:prstGeom>
            <a:noFill/>
            <a:extLst>
              <a:ext uri="{909E8E84-426E-40DD-AFC4-6F175D3DCCD1}">
                <a14:hiddenFill xmlns:a14="http://schemas.microsoft.com/office/drawing/2010/main">
                  <a:solidFill>
                    <a:srgbClr val="FFFFFF"/>
                  </a:solidFill>
                </a14:hiddenFill>
              </a:ext>
            </a:extLst>
          </p:spPr>
        </p:pic>
        <p:grpSp>
          <p:nvGrpSpPr>
            <p:cNvPr id="68" name="Group 67"/>
            <p:cNvGrpSpPr/>
            <p:nvPr/>
          </p:nvGrpSpPr>
          <p:grpSpPr>
            <a:xfrm>
              <a:off x="5397686" y="5298108"/>
              <a:ext cx="634627" cy="906000"/>
              <a:chOff x="4436366" y="3112166"/>
              <a:chExt cx="634627" cy="906000"/>
            </a:xfrm>
          </p:grpSpPr>
          <p:sp>
            <p:nvSpPr>
              <p:cNvPr id="69" name="Oval 8"/>
              <p:cNvSpPr>
                <a:spLocks noChangeArrowheads="1"/>
              </p:cNvSpPr>
              <p:nvPr/>
            </p:nvSpPr>
            <p:spPr bwMode="auto">
              <a:xfrm>
                <a:off x="4436366" y="3112166"/>
                <a:ext cx="634627" cy="655835"/>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0"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1" name="Oval 10"/>
              <p:cNvSpPr>
                <a:spLocks noChangeArrowheads="1"/>
              </p:cNvSpPr>
              <p:nvPr/>
            </p:nvSpPr>
            <p:spPr bwMode="auto">
              <a:xfrm>
                <a:off x="4440819" y="3375853"/>
                <a:ext cx="630174" cy="642313"/>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2"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3"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grpSp>
        <p:nvGrpSpPr>
          <p:cNvPr id="6" name="Group 5"/>
          <p:cNvGrpSpPr/>
          <p:nvPr/>
        </p:nvGrpSpPr>
        <p:grpSpPr>
          <a:xfrm>
            <a:off x="7600892" y="3269382"/>
            <a:ext cx="1032546" cy="1316241"/>
            <a:chOff x="7600892" y="3269382"/>
            <a:chExt cx="1032546" cy="1316241"/>
          </a:xfrm>
        </p:grpSpPr>
        <p:pic>
          <p:nvPicPr>
            <p:cNvPr id="59" name="Picture 6" descr="https://bitcoin.org/img/icons/opengraph.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600892" y="3269382"/>
              <a:ext cx="863241" cy="863241"/>
            </a:xfrm>
            <a:prstGeom prst="rect">
              <a:avLst/>
            </a:prstGeom>
            <a:noFill/>
            <a:extLst>
              <a:ext uri="{909E8E84-426E-40DD-AFC4-6F175D3DCCD1}">
                <a14:hiddenFill xmlns:a14="http://schemas.microsoft.com/office/drawing/2010/main">
                  <a:solidFill>
                    <a:srgbClr val="FFFFFF"/>
                  </a:solidFill>
                </a14:hiddenFill>
              </a:ext>
            </a:extLst>
          </p:spPr>
        </p:pic>
        <p:grpSp>
          <p:nvGrpSpPr>
            <p:cNvPr id="74" name="Group 73"/>
            <p:cNvGrpSpPr/>
            <p:nvPr/>
          </p:nvGrpSpPr>
          <p:grpSpPr>
            <a:xfrm>
              <a:off x="7998811" y="3679623"/>
              <a:ext cx="634627" cy="906000"/>
              <a:chOff x="4436366" y="3112166"/>
              <a:chExt cx="634627" cy="906000"/>
            </a:xfrm>
          </p:grpSpPr>
          <p:sp>
            <p:nvSpPr>
              <p:cNvPr id="75" name="Oval 8"/>
              <p:cNvSpPr>
                <a:spLocks noChangeArrowheads="1"/>
              </p:cNvSpPr>
              <p:nvPr/>
            </p:nvSpPr>
            <p:spPr bwMode="auto">
              <a:xfrm>
                <a:off x="4436366" y="3112166"/>
                <a:ext cx="634627" cy="655835"/>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76"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7" name="Oval 10"/>
              <p:cNvSpPr>
                <a:spLocks noChangeArrowheads="1"/>
              </p:cNvSpPr>
              <p:nvPr/>
            </p:nvSpPr>
            <p:spPr bwMode="auto">
              <a:xfrm>
                <a:off x="4440819" y="3375853"/>
                <a:ext cx="630174" cy="642313"/>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78"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9"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sp>
        <p:nvSpPr>
          <p:cNvPr id="80" name="Rounded Rectangular Callout 79"/>
          <p:cNvSpPr/>
          <p:nvPr/>
        </p:nvSpPr>
        <p:spPr bwMode="auto">
          <a:xfrm>
            <a:off x="6191250" y="442412"/>
            <a:ext cx="2343150" cy="1328023"/>
          </a:xfrm>
          <a:prstGeom prst="wedgeRoundRectCallout">
            <a:avLst>
              <a:gd name="adj1" fmla="val -80792"/>
              <a:gd name="adj2" fmla="val -22501"/>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Record intentions on stable storage!</a:t>
            </a:r>
          </a:p>
        </p:txBody>
      </p:sp>
      <p:grpSp>
        <p:nvGrpSpPr>
          <p:cNvPr id="7" name="Group 4">
            <a:extLst>
              <a:ext uri="{FF2B5EF4-FFF2-40B4-BE49-F238E27FC236}">
                <a16:creationId xmlns:a16="http://schemas.microsoft.com/office/drawing/2014/main" id="{9CB9A93D-666B-25F6-1D25-1B5559AA62B6}"/>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8" name="Freeform 5">
              <a:extLst>
                <a:ext uri="{FF2B5EF4-FFF2-40B4-BE49-F238E27FC236}">
                  <a16:creationId xmlns:a16="http://schemas.microsoft.com/office/drawing/2014/main" id="{F452893A-BB81-62C9-FB8D-31FCF9E776EB}"/>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6">
              <a:extLst>
                <a:ext uri="{FF2B5EF4-FFF2-40B4-BE49-F238E27FC236}">
                  <a16:creationId xmlns:a16="http://schemas.microsoft.com/office/drawing/2014/main" id="{4490F23A-BE94-A13C-1BDF-2C32D297F159}"/>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7">
              <a:extLst>
                <a:ext uri="{FF2B5EF4-FFF2-40B4-BE49-F238E27FC236}">
                  <a16:creationId xmlns:a16="http://schemas.microsoft.com/office/drawing/2014/main" id="{E3C7F8E2-1BE2-69CD-A92F-120353E9BDC5}"/>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8">
              <a:extLst>
                <a:ext uri="{FF2B5EF4-FFF2-40B4-BE49-F238E27FC236}">
                  <a16:creationId xmlns:a16="http://schemas.microsoft.com/office/drawing/2014/main" id="{6B58C6E1-A40E-11C3-AA84-B941D721F98E}"/>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0">
              <a:extLst>
                <a:ext uri="{FF2B5EF4-FFF2-40B4-BE49-F238E27FC236}">
                  <a16:creationId xmlns:a16="http://schemas.microsoft.com/office/drawing/2014/main" id="{64F678C2-BAD8-8836-FF73-18291A7D1FA8}"/>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1">
              <a:extLst>
                <a:ext uri="{FF2B5EF4-FFF2-40B4-BE49-F238E27FC236}">
                  <a16:creationId xmlns:a16="http://schemas.microsoft.com/office/drawing/2014/main" id="{F54FA52B-ED1F-0570-D160-4CC1BDF0AA0B}"/>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2">
              <a:extLst>
                <a:ext uri="{FF2B5EF4-FFF2-40B4-BE49-F238E27FC236}">
                  <a16:creationId xmlns:a16="http://schemas.microsoft.com/office/drawing/2014/main" id="{ED53228C-51AC-08B0-2DF0-73CE06D5E6AA}"/>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13">
              <a:extLst>
                <a:ext uri="{FF2B5EF4-FFF2-40B4-BE49-F238E27FC236}">
                  <a16:creationId xmlns:a16="http://schemas.microsoft.com/office/drawing/2014/main" id="{5431758C-A7D3-F985-95BC-7AF36F40B5B7}"/>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6" name="Freeform 14">
              <a:extLst>
                <a:ext uri="{FF2B5EF4-FFF2-40B4-BE49-F238E27FC236}">
                  <a16:creationId xmlns:a16="http://schemas.microsoft.com/office/drawing/2014/main" id="{1B3F190A-E185-094F-24DE-21E9CCFCF484}"/>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7" name="Freeform 15">
              <a:extLst>
                <a:ext uri="{FF2B5EF4-FFF2-40B4-BE49-F238E27FC236}">
                  <a16:creationId xmlns:a16="http://schemas.microsoft.com/office/drawing/2014/main" id="{65F2955A-B584-6BCF-FC2D-4E6D11710769}"/>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9">
              <a:extLst>
                <a:ext uri="{FF2B5EF4-FFF2-40B4-BE49-F238E27FC236}">
                  <a16:creationId xmlns:a16="http://schemas.microsoft.com/office/drawing/2014/main" id="{B33D2400-BBBB-78DC-18EA-3043DBD4B4A4}"/>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56" name="Group 55">
            <a:extLst>
              <a:ext uri="{FF2B5EF4-FFF2-40B4-BE49-F238E27FC236}">
                <a16:creationId xmlns:a16="http://schemas.microsoft.com/office/drawing/2014/main" id="{91320052-947C-B6BA-D865-BA56A791564E}"/>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58" name="Freeform 5">
              <a:extLst>
                <a:ext uri="{FF2B5EF4-FFF2-40B4-BE49-F238E27FC236}">
                  <a16:creationId xmlns:a16="http://schemas.microsoft.com/office/drawing/2014/main" id="{8D836A45-6A08-480B-74B8-C5620BDE869E}"/>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2" name="Freeform 6">
              <a:extLst>
                <a:ext uri="{FF2B5EF4-FFF2-40B4-BE49-F238E27FC236}">
                  <a16:creationId xmlns:a16="http://schemas.microsoft.com/office/drawing/2014/main" id="{CCF87F41-E1F3-6553-1053-31656C41A91F}"/>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3" name="Freeform 7">
              <a:extLst>
                <a:ext uri="{FF2B5EF4-FFF2-40B4-BE49-F238E27FC236}">
                  <a16:creationId xmlns:a16="http://schemas.microsoft.com/office/drawing/2014/main" id="{E108964D-7BFC-CD51-E5D4-FBDCD1BF50A9}"/>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4" name="Freeform 8">
              <a:extLst>
                <a:ext uri="{FF2B5EF4-FFF2-40B4-BE49-F238E27FC236}">
                  <a16:creationId xmlns:a16="http://schemas.microsoft.com/office/drawing/2014/main" id="{BCAF0E3A-AFC6-1C6B-6F32-67E1811DFC85}"/>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5" name="Freeform 10">
              <a:extLst>
                <a:ext uri="{FF2B5EF4-FFF2-40B4-BE49-F238E27FC236}">
                  <a16:creationId xmlns:a16="http://schemas.microsoft.com/office/drawing/2014/main" id="{20A80C79-A6FC-CB20-7CDB-7B2EEA571094}"/>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6" name="Freeform 11">
              <a:extLst>
                <a:ext uri="{FF2B5EF4-FFF2-40B4-BE49-F238E27FC236}">
                  <a16:creationId xmlns:a16="http://schemas.microsoft.com/office/drawing/2014/main" id="{01A03EC6-2179-8640-1A13-27BD8897B168}"/>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7" name="Freeform 12">
              <a:extLst>
                <a:ext uri="{FF2B5EF4-FFF2-40B4-BE49-F238E27FC236}">
                  <a16:creationId xmlns:a16="http://schemas.microsoft.com/office/drawing/2014/main" id="{40F1AB2E-6E81-B070-2998-45E016F35334}"/>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8" name="Freeform 13">
              <a:extLst>
                <a:ext uri="{FF2B5EF4-FFF2-40B4-BE49-F238E27FC236}">
                  <a16:creationId xmlns:a16="http://schemas.microsoft.com/office/drawing/2014/main" id="{ECC25347-3426-0A2D-FA0B-8AE590A4A938}"/>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9" name="Freeform 14">
              <a:extLst>
                <a:ext uri="{FF2B5EF4-FFF2-40B4-BE49-F238E27FC236}">
                  <a16:creationId xmlns:a16="http://schemas.microsoft.com/office/drawing/2014/main" id="{6ACEFCC8-EC93-5FFF-4E67-3ACE1EA81C93}"/>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0" name="Freeform 15">
              <a:extLst>
                <a:ext uri="{FF2B5EF4-FFF2-40B4-BE49-F238E27FC236}">
                  <a16:creationId xmlns:a16="http://schemas.microsoft.com/office/drawing/2014/main" id="{30B755BE-871F-2DC1-DA62-59B3C3AFA621}"/>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1" name="Freeform 9">
              <a:extLst>
                <a:ext uri="{FF2B5EF4-FFF2-40B4-BE49-F238E27FC236}">
                  <a16:creationId xmlns:a16="http://schemas.microsoft.com/office/drawing/2014/main" id="{81DCDE50-1B7E-9224-C063-DC1E0A6E0A5A}"/>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92" name="Group 4">
            <a:extLst>
              <a:ext uri="{FF2B5EF4-FFF2-40B4-BE49-F238E27FC236}">
                <a16:creationId xmlns:a16="http://schemas.microsoft.com/office/drawing/2014/main" id="{9D1DD029-3B73-818C-559B-0FCDF98C6FD6}"/>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93" name="Freeform 5">
              <a:extLst>
                <a:ext uri="{FF2B5EF4-FFF2-40B4-BE49-F238E27FC236}">
                  <a16:creationId xmlns:a16="http://schemas.microsoft.com/office/drawing/2014/main" id="{24E50335-77EF-4A06-AEBA-FBEEEF96210A}"/>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4" name="Freeform 6">
              <a:extLst>
                <a:ext uri="{FF2B5EF4-FFF2-40B4-BE49-F238E27FC236}">
                  <a16:creationId xmlns:a16="http://schemas.microsoft.com/office/drawing/2014/main" id="{0017AEE5-F42D-1D9F-CA46-68160292FF1E}"/>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5" name="Freeform 7">
              <a:extLst>
                <a:ext uri="{FF2B5EF4-FFF2-40B4-BE49-F238E27FC236}">
                  <a16:creationId xmlns:a16="http://schemas.microsoft.com/office/drawing/2014/main" id="{07D7DACC-4420-F6CA-6EB5-6D70142D12D5}"/>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6" name="Freeform 8">
              <a:extLst>
                <a:ext uri="{FF2B5EF4-FFF2-40B4-BE49-F238E27FC236}">
                  <a16:creationId xmlns:a16="http://schemas.microsoft.com/office/drawing/2014/main" id="{20D5F7A4-9196-03C8-F6E5-87A5FCAB9FAB}"/>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7" name="Freeform 10">
              <a:extLst>
                <a:ext uri="{FF2B5EF4-FFF2-40B4-BE49-F238E27FC236}">
                  <a16:creationId xmlns:a16="http://schemas.microsoft.com/office/drawing/2014/main" id="{CFE28B64-D6CF-82C5-5DE1-AB722D4D7CE9}"/>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8" name="Freeform 11">
              <a:extLst>
                <a:ext uri="{FF2B5EF4-FFF2-40B4-BE49-F238E27FC236}">
                  <a16:creationId xmlns:a16="http://schemas.microsoft.com/office/drawing/2014/main" id="{1617ECF0-B257-D3AD-61CA-FF702262A66F}"/>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9" name="Freeform 12">
              <a:extLst>
                <a:ext uri="{FF2B5EF4-FFF2-40B4-BE49-F238E27FC236}">
                  <a16:creationId xmlns:a16="http://schemas.microsoft.com/office/drawing/2014/main" id="{3B2D013A-124F-A37F-64BC-E6974271855D}"/>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0" name="Freeform 13">
              <a:extLst>
                <a:ext uri="{FF2B5EF4-FFF2-40B4-BE49-F238E27FC236}">
                  <a16:creationId xmlns:a16="http://schemas.microsoft.com/office/drawing/2014/main" id="{25CA2E5F-0B0C-47A7-8949-A0D9C67EF16F}"/>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1" name="Freeform 14">
              <a:extLst>
                <a:ext uri="{FF2B5EF4-FFF2-40B4-BE49-F238E27FC236}">
                  <a16:creationId xmlns:a16="http://schemas.microsoft.com/office/drawing/2014/main" id="{50325A92-D434-E0C9-66F7-89C524559F69}"/>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2" name="Freeform 15">
              <a:extLst>
                <a:ext uri="{FF2B5EF4-FFF2-40B4-BE49-F238E27FC236}">
                  <a16:creationId xmlns:a16="http://schemas.microsoft.com/office/drawing/2014/main" id="{83D791E4-3D48-887D-9647-1C16BFEEF4A6}"/>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3" name="Freeform 9">
              <a:extLst>
                <a:ext uri="{FF2B5EF4-FFF2-40B4-BE49-F238E27FC236}">
                  <a16:creationId xmlns:a16="http://schemas.microsoft.com/office/drawing/2014/main" id="{2A0A2F07-B3FF-4FAD-7B5F-D18BE32C306B}"/>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
        <p:nvSpPr>
          <p:cNvPr id="104" name="Flowchart: Magnetic Disk 103">
            <a:extLst>
              <a:ext uri="{FF2B5EF4-FFF2-40B4-BE49-F238E27FC236}">
                <a16:creationId xmlns:a16="http://schemas.microsoft.com/office/drawing/2014/main" id="{C1CE491D-3605-C227-871B-E838E34241FA}"/>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5" name="Flowchart: Magnetic Disk 104">
            <a:extLst>
              <a:ext uri="{FF2B5EF4-FFF2-40B4-BE49-F238E27FC236}">
                <a16:creationId xmlns:a16="http://schemas.microsoft.com/office/drawing/2014/main" id="{D218D2B5-255B-A878-551F-84785FAB5ADF}"/>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6" name="Flowchart: Magnetic Disk 105">
            <a:extLst>
              <a:ext uri="{FF2B5EF4-FFF2-40B4-BE49-F238E27FC236}">
                <a16:creationId xmlns:a16="http://schemas.microsoft.com/office/drawing/2014/main" id="{71193034-5545-3A14-3317-97B6F80AAFCC}"/>
              </a:ext>
            </a:extLst>
          </p:cNvPr>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Tree>
    <p:extLst>
      <p:ext uri="{BB962C8B-B14F-4D97-AF65-F5344CB8AC3E}">
        <p14:creationId xmlns:p14="http://schemas.microsoft.com/office/powerpoint/2010/main" val="396140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77778E-6 2.96296E-6 L 0.00625 0.14722 " pathEditMode="relative" rAng="0" ptsTypes="AA">
                                      <p:cBhvr>
                                        <p:cTn id="6" dur="2000" fill="hold"/>
                                        <p:tgtEl>
                                          <p:spTgt spid="4"/>
                                        </p:tgtEl>
                                        <p:attrNameLst>
                                          <p:attrName>ppt_x</p:attrName>
                                          <p:attrName>ppt_y</p:attrName>
                                        </p:attrNameLst>
                                      </p:cBhvr>
                                      <p:rCtr x="313" y="7361"/>
                                    </p:animMotion>
                                  </p:childTnLst>
                                </p:cTn>
                              </p:par>
                              <p:par>
                                <p:cTn id="7" presetID="42" presetClass="path" presetSubtype="0" accel="50000" decel="50000" fill="hold" nodeType="withEffect">
                                  <p:stCondLst>
                                    <p:cond delay="0"/>
                                  </p:stCondLst>
                                  <p:childTnLst>
                                    <p:animMotion origin="layout" path="M -3.61111E-6 4.81481E-6 L -3.61111E-6 0.15833 " pathEditMode="relative" rAng="0" ptsTypes="AA">
                                      <p:cBhvr>
                                        <p:cTn id="8" dur="2000" fill="hold"/>
                                        <p:tgtEl>
                                          <p:spTgt spid="6"/>
                                        </p:tgtEl>
                                        <p:attrNameLst>
                                          <p:attrName>ppt_x</p:attrName>
                                          <p:attrName>ppt_y</p:attrName>
                                        </p:attrNameLst>
                                      </p:cBhvr>
                                      <p:rCtr x="0" y="7917"/>
                                    </p:animMotion>
                                  </p:childTnLst>
                                </p:cTn>
                              </p:par>
                              <p:par>
                                <p:cTn id="9" presetID="0" presetClass="path" presetSubtype="0" accel="50000" decel="50000" fill="hold" nodeType="withEffect">
                                  <p:stCondLst>
                                    <p:cond delay="0"/>
                                  </p:stCondLst>
                                  <p:childTnLst>
                                    <p:animMotion origin="layout" path="M -0.00625 -0.00371 L -0.00625 -0.00371 C -0.00694 0.01851 -0.00833 0.07615 -0.00938 0.09282 C -0.00972 0.09861 -0.01025 0.10416 -0.01042 0.10995 C -0.0106 0.12592 -0.01042 0.14213 -0.01042 0.15833 L -0.01042 0.15833 " pathEditMode="relative" ptsTypes="AAAAAA">
                                      <p:cBhvr>
                                        <p:cTn id="10" dur="2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Flowchart: Magnetic Disk 107">
            <a:extLst>
              <a:ext uri="{FF2B5EF4-FFF2-40B4-BE49-F238E27FC236}">
                <a16:creationId xmlns:a16="http://schemas.microsoft.com/office/drawing/2014/main" id="{43D2B5E4-7017-1699-622A-730DE2277A1D}"/>
              </a:ext>
            </a:extLst>
          </p:cNvPr>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7" name="Flowchart: Magnetic Disk 106">
            <a:extLst>
              <a:ext uri="{FF2B5EF4-FFF2-40B4-BE49-F238E27FC236}">
                <a16:creationId xmlns:a16="http://schemas.microsoft.com/office/drawing/2014/main" id="{12CB39C0-597D-2EE4-CC3A-C7644336123E}"/>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106" name="Flowchart: Magnetic Disk 105">
            <a:extLst>
              <a:ext uri="{FF2B5EF4-FFF2-40B4-BE49-F238E27FC236}">
                <a16:creationId xmlns:a16="http://schemas.microsoft.com/office/drawing/2014/main" id="{B847FDB0-1184-34D3-B1A6-E94521C6A6C4}"/>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58</a:t>
            </a:fld>
            <a:endParaRPr lang="en-US" dirty="0"/>
          </a:p>
        </p:txBody>
      </p:sp>
      <p:pic>
        <p:nvPicPr>
          <p:cNvPr id="2050"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ular Callout 2"/>
          <p:cNvSpPr/>
          <p:nvPr/>
        </p:nvSpPr>
        <p:spPr bwMode="auto">
          <a:xfrm>
            <a:off x="6191250" y="646723"/>
            <a:ext cx="2343150" cy="919401"/>
          </a:xfrm>
          <a:prstGeom prst="wedgeRoundRectCallout">
            <a:avLst>
              <a:gd name="adj1" fmla="val -80792"/>
              <a:gd name="adj2" fmla="val -22501"/>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Prepare your transfers!</a:t>
            </a:r>
          </a:p>
        </p:txBody>
      </p:sp>
      <p:pic>
        <p:nvPicPr>
          <p:cNvPr id="60" name="Picture 8" descr="Image result for bsd daem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grpSp>
        <p:nvGrpSpPr>
          <p:cNvPr id="61" name="Group 60"/>
          <p:cNvGrpSpPr/>
          <p:nvPr/>
        </p:nvGrpSpPr>
        <p:grpSpPr>
          <a:xfrm>
            <a:off x="2110351" y="4514774"/>
            <a:ext cx="896271" cy="946984"/>
            <a:chOff x="2126964" y="3638639"/>
            <a:chExt cx="896271" cy="946984"/>
          </a:xfrm>
        </p:grpSpPr>
        <p:pic>
          <p:nvPicPr>
            <p:cNvPr id="62" name="Picture 4" descr="Image result for old cadillac"/>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p:cNvGrpSpPr/>
            <p:nvPr/>
          </p:nvGrpSpPr>
          <p:grpSpPr>
            <a:xfrm>
              <a:off x="2257785" y="3679623"/>
              <a:ext cx="634627" cy="906000"/>
              <a:chOff x="4436366" y="3112166"/>
              <a:chExt cx="634627" cy="906000"/>
            </a:xfrm>
          </p:grpSpPr>
          <p:sp>
            <p:nvSpPr>
              <p:cNvPr id="64" name="Oval 8"/>
              <p:cNvSpPr>
                <a:spLocks noChangeArrowheads="1"/>
              </p:cNvSpPr>
              <p:nvPr/>
            </p:nvSpPr>
            <p:spPr bwMode="auto">
              <a:xfrm>
                <a:off x="4436366" y="3112166"/>
                <a:ext cx="634627" cy="655835"/>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5"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6" name="Oval 10"/>
              <p:cNvSpPr>
                <a:spLocks noChangeArrowheads="1"/>
              </p:cNvSpPr>
              <p:nvPr/>
            </p:nvSpPr>
            <p:spPr bwMode="auto">
              <a:xfrm>
                <a:off x="4440819" y="3375853"/>
                <a:ext cx="630174" cy="642313"/>
              </a:xfrm>
              <a:prstGeom prst="ellipse">
                <a:avLst/>
              </a:prstGeom>
              <a:solidFill>
                <a:schemeClr val="accent1">
                  <a:lumMod val="20000"/>
                  <a:lumOff val="80000"/>
                </a:schemeClr>
              </a:solidFill>
              <a:ln w="12700">
                <a:solidFill>
                  <a:schemeClr val="tx2"/>
                </a:solidFill>
                <a:round/>
                <a:headEnd/>
                <a:tailEnd/>
              </a:ln>
            </p:spPr>
            <p:txBody>
              <a:bodyPr wrap="none" anchor="ctr"/>
              <a:lstStyle/>
              <a:p>
                <a:endParaRPr lang="en-US" dirty="0">
                  <a:latin typeface="Arial" pitchFamily="34" charset="0"/>
                </a:endParaRPr>
              </a:p>
            </p:txBody>
          </p:sp>
          <p:sp>
            <p:nvSpPr>
              <p:cNvPr id="67"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68"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grpSp>
        <p:nvGrpSpPr>
          <p:cNvPr id="77" name="Group 76"/>
          <p:cNvGrpSpPr/>
          <p:nvPr/>
        </p:nvGrpSpPr>
        <p:grpSpPr>
          <a:xfrm>
            <a:off x="7839525" y="4220791"/>
            <a:ext cx="1032546" cy="1316241"/>
            <a:chOff x="7600892" y="3269382"/>
            <a:chExt cx="1032546" cy="1316241"/>
          </a:xfrm>
        </p:grpSpPr>
        <p:pic>
          <p:nvPicPr>
            <p:cNvPr id="78" name="Picture 6" descr="https://bitcoin.org/img/icons/opengraph.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00892" y="3269382"/>
              <a:ext cx="863241" cy="863241"/>
            </a:xfrm>
            <a:prstGeom prst="rect">
              <a:avLst/>
            </a:prstGeom>
            <a:noFill/>
            <a:extLst>
              <a:ext uri="{909E8E84-426E-40DD-AFC4-6F175D3DCCD1}">
                <a14:hiddenFill xmlns:a14="http://schemas.microsoft.com/office/drawing/2010/main">
                  <a:solidFill>
                    <a:srgbClr val="FFFFFF"/>
                  </a:solidFill>
                </a14:hiddenFill>
              </a:ext>
            </a:extLst>
          </p:spPr>
        </p:pic>
        <p:grpSp>
          <p:nvGrpSpPr>
            <p:cNvPr id="79" name="Group 78"/>
            <p:cNvGrpSpPr/>
            <p:nvPr/>
          </p:nvGrpSpPr>
          <p:grpSpPr>
            <a:xfrm>
              <a:off x="7998811" y="3679623"/>
              <a:ext cx="634627" cy="906000"/>
              <a:chOff x="4436366" y="3112166"/>
              <a:chExt cx="634627" cy="906000"/>
            </a:xfrm>
          </p:grpSpPr>
          <p:sp>
            <p:nvSpPr>
              <p:cNvPr id="80" name="Oval 8"/>
              <p:cNvSpPr>
                <a:spLocks noChangeArrowheads="1"/>
              </p:cNvSpPr>
              <p:nvPr/>
            </p:nvSpPr>
            <p:spPr bwMode="auto">
              <a:xfrm>
                <a:off x="4436366" y="3112166"/>
                <a:ext cx="634627" cy="655835"/>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81"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82" name="Oval 10"/>
              <p:cNvSpPr>
                <a:spLocks noChangeArrowheads="1"/>
              </p:cNvSpPr>
              <p:nvPr/>
            </p:nvSpPr>
            <p:spPr bwMode="auto">
              <a:xfrm>
                <a:off x="4440819" y="3375853"/>
                <a:ext cx="630174" cy="642313"/>
              </a:xfrm>
              <a:prstGeom prst="ellipse">
                <a:avLst/>
              </a:prstGeom>
              <a:solidFill>
                <a:srgbClr val="FFFF00"/>
              </a:solidFill>
              <a:ln w="12700">
                <a:solidFill>
                  <a:schemeClr val="tx1"/>
                </a:solidFill>
                <a:round/>
                <a:headEnd/>
                <a:tailEnd/>
              </a:ln>
            </p:spPr>
            <p:txBody>
              <a:bodyPr wrap="none" anchor="ctr"/>
              <a:lstStyle/>
              <a:p>
                <a:endParaRPr lang="en-US" dirty="0">
                  <a:latin typeface="Arial" pitchFamily="34" charset="0"/>
                </a:endParaRPr>
              </a:p>
            </p:txBody>
          </p:sp>
          <p:sp>
            <p:nvSpPr>
              <p:cNvPr id="83"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84"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sp>
        <p:nvSpPr>
          <p:cNvPr id="85" name="Rounded Rectangular Callout 84"/>
          <p:cNvSpPr/>
          <p:nvPr/>
        </p:nvSpPr>
        <p:spPr bwMode="auto">
          <a:xfrm>
            <a:off x="2635015" y="3568445"/>
            <a:ext cx="965435" cy="510778"/>
          </a:xfrm>
          <a:prstGeom prst="wedgeRoundRectCallout">
            <a:avLst>
              <a:gd name="adj1" fmla="val -90658"/>
              <a:gd name="adj2" fmla="val 67010"/>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OK</a:t>
            </a:r>
          </a:p>
        </p:txBody>
      </p:sp>
      <p:sp>
        <p:nvSpPr>
          <p:cNvPr id="86" name="Rounded Rectangular Callout 85"/>
          <p:cNvSpPr/>
          <p:nvPr/>
        </p:nvSpPr>
        <p:spPr bwMode="auto">
          <a:xfrm>
            <a:off x="5346474" y="5035334"/>
            <a:ext cx="965435" cy="510778"/>
          </a:xfrm>
          <a:prstGeom prst="wedgeRoundRectCallout">
            <a:avLst>
              <a:gd name="adj1" fmla="val -90658"/>
              <a:gd name="adj2" fmla="val 67010"/>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OK</a:t>
            </a:r>
          </a:p>
        </p:txBody>
      </p:sp>
      <p:sp>
        <p:nvSpPr>
          <p:cNvPr id="87" name="Rounded Rectangular Callout 86"/>
          <p:cNvSpPr/>
          <p:nvPr/>
        </p:nvSpPr>
        <p:spPr bwMode="auto">
          <a:xfrm>
            <a:off x="8057933" y="3313056"/>
            <a:ext cx="965435" cy="510778"/>
          </a:xfrm>
          <a:prstGeom prst="wedgeRoundRectCallout">
            <a:avLst>
              <a:gd name="adj1" fmla="val -90658"/>
              <a:gd name="adj2" fmla="val 67010"/>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OK</a:t>
            </a:r>
          </a:p>
        </p:txBody>
      </p:sp>
      <p:pic>
        <p:nvPicPr>
          <p:cNvPr id="89" name="Picture 10" descr="Algorand Crypto PNG Transparent Images | PNG All">
            <a:extLst>
              <a:ext uri="{FF2B5EF4-FFF2-40B4-BE49-F238E27FC236}">
                <a16:creationId xmlns:a16="http://schemas.microsoft.com/office/drawing/2014/main" id="{0A3203EE-4BFF-4819-BB66-C08B7935430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23138" y="5965390"/>
            <a:ext cx="703744" cy="703744"/>
          </a:xfrm>
          <a:prstGeom prst="rect">
            <a:avLst/>
          </a:prstGeom>
          <a:noFill/>
          <a:extLst>
            <a:ext uri="{909E8E84-426E-40DD-AFC4-6F175D3DCCD1}">
              <a14:hiddenFill xmlns:a14="http://schemas.microsoft.com/office/drawing/2010/main">
                <a:solidFill>
                  <a:srgbClr val="FFFFFF"/>
                </a:solidFill>
              </a14:hiddenFill>
            </a:ext>
          </a:extLst>
        </p:spPr>
      </p:pic>
      <p:grpSp>
        <p:nvGrpSpPr>
          <p:cNvPr id="71" name="Group 70"/>
          <p:cNvGrpSpPr/>
          <p:nvPr/>
        </p:nvGrpSpPr>
        <p:grpSpPr>
          <a:xfrm>
            <a:off x="5397686" y="5947055"/>
            <a:ext cx="634627" cy="906000"/>
            <a:chOff x="4436366" y="3112166"/>
            <a:chExt cx="634627" cy="906000"/>
          </a:xfrm>
        </p:grpSpPr>
        <p:sp>
          <p:nvSpPr>
            <p:cNvPr id="72" name="Oval 8"/>
            <p:cNvSpPr>
              <a:spLocks noChangeArrowheads="1"/>
            </p:cNvSpPr>
            <p:nvPr/>
          </p:nvSpPr>
          <p:spPr bwMode="auto">
            <a:xfrm>
              <a:off x="4436366" y="3112166"/>
              <a:ext cx="634627" cy="655835"/>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3" name="Oval 9"/>
            <p:cNvSpPr>
              <a:spLocks noChangeArrowheads="1"/>
            </p:cNvSpPr>
            <p:nvPr/>
          </p:nvSpPr>
          <p:spPr bwMode="auto">
            <a:xfrm>
              <a:off x="4527663" y="3200062"/>
              <a:ext cx="445352" cy="516104"/>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4" name="Oval 10"/>
            <p:cNvSpPr>
              <a:spLocks noChangeArrowheads="1"/>
            </p:cNvSpPr>
            <p:nvPr/>
          </p:nvSpPr>
          <p:spPr bwMode="auto">
            <a:xfrm>
              <a:off x="4440819" y="3375853"/>
              <a:ext cx="630174" cy="642313"/>
            </a:xfrm>
            <a:prstGeom prst="ellipse">
              <a:avLst/>
            </a:prstGeom>
            <a:solidFill>
              <a:srgbClr val="FF6699"/>
            </a:solidFill>
            <a:ln w="12700">
              <a:solidFill>
                <a:schemeClr val="tx1"/>
              </a:solidFill>
              <a:round/>
              <a:headEnd/>
              <a:tailEnd/>
            </a:ln>
          </p:spPr>
          <p:txBody>
            <a:bodyPr wrap="none" anchor="ctr"/>
            <a:lstStyle/>
            <a:p>
              <a:endParaRPr lang="en-US" dirty="0">
                <a:latin typeface="Arial" pitchFamily="34" charset="0"/>
              </a:endParaRPr>
            </a:p>
          </p:txBody>
        </p:sp>
        <p:sp>
          <p:nvSpPr>
            <p:cNvPr id="75" name="Oval 11"/>
            <p:cNvSpPr>
              <a:spLocks noChangeArrowheads="1"/>
            </p:cNvSpPr>
            <p:nvPr/>
          </p:nvSpPr>
          <p:spPr bwMode="auto">
            <a:xfrm>
              <a:off x="4639001" y="3508823"/>
              <a:ext cx="227130" cy="220865"/>
            </a:xfrm>
            <a:prstGeom prst="ellipse">
              <a:avLst/>
            </a:prstGeom>
            <a:solidFill>
              <a:schemeClr val="bg1"/>
            </a:solidFill>
            <a:ln w="12700">
              <a:solidFill>
                <a:schemeClr val="tx2"/>
              </a:solidFill>
              <a:round/>
              <a:headEnd/>
              <a:tailEnd/>
            </a:ln>
          </p:spPr>
          <p:txBody>
            <a:bodyPr wrap="none" anchor="ctr"/>
            <a:lstStyle/>
            <a:p>
              <a:endParaRPr lang="en-US" dirty="0">
                <a:latin typeface="Arial" pitchFamily="34" charset="0"/>
              </a:endParaRPr>
            </a:p>
          </p:txBody>
        </p:sp>
        <p:sp>
          <p:nvSpPr>
            <p:cNvPr id="76" name="AutoShape 12"/>
            <p:cNvSpPr>
              <a:spLocks noChangeArrowheads="1"/>
            </p:cNvSpPr>
            <p:nvPr/>
          </p:nvSpPr>
          <p:spPr bwMode="auto">
            <a:xfrm flipV="1">
              <a:off x="4685763" y="3691375"/>
              <a:ext cx="151420" cy="19156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447 w 21600"/>
                <a:gd name="T13" fmla="*/ 4574 h 21600"/>
                <a:gd name="T14" fmla="*/ 17153 w 21600"/>
                <a:gd name="T15" fmla="*/ 17026 h 21600"/>
              </a:gdLst>
              <a:ahLst/>
              <a:cxnLst>
                <a:cxn ang="T8">
                  <a:pos x="T0" y="T1"/>
                </a:cxn>
                <a:cxn ang="T9">
                  <a:pos x="T2" y="T3"/>
                </a:cxn>
                <a:cxn ang="T10">
                  <a:pos x="T4" y="T5"/>
                </a:cxn>
                <a:cxn ang="T11">
                  <a:pos x="T6" y="T7"/>
                </a:cxn>
              </a:cxnLst>
              <a:rect l="T12" t="T13" r="T14" b="T15"/>
              <a:pathLst>
                <a:path w="21600" h="21600">
                  <a:moveTo>
                    <a:pt x="0" y="0"/>
                  </a:moveTo>
                  <a:lnTo>
                    <a:pt x="5399" y="21600"/>
                  </a:lnTo>
                  <a:lnTo>
                    <a:pt x="16201" y="21600"/>
                  </a:lnTo>
                  <a:lnTo>
                    <a:pt x="21600" y="0"/>
                  </a:lnTo>
                  <a:close/>
                </a:path>
              </a:pathLst>
            </a:custGeom>
            <a:solidFill>
              <a:schemeClr val="bg1"/>
            </a:solidFill>
            <a:ln w="12700">
              <a:solidFill>
                <a:schemeClr val="bg1"/>
              </a:solidFill>
              <a:miter lim="800000"/>
              <a:headEnd/>
              <a:tailEnd/>
            </a:ln>
          </p:spPr>
          <p:txBody>
            <a:bodyPr wrap="none" anchor="ctr"/>
            <a:lstStyle/>
            <a:p>
              <a:endParaRPr lang="en-US" dirty="0">
                <a:latin typeface="Arial" pitchFamily="34" charset="0"/>
              </a:endParaRPr>
            </a:p>
          </p:txBody>
        </p:sp>
      </p:grpSp>
      <p:grpSp>
        <p:nvGrpSpPr>
          <p:cNvPr id="4" name="Group 4">
            <a:extLst>
              <a:ext uri="{FF2B5EF4-FFF2-40B4-BE49-F238E27FC236}">
                <a16:creationId xmlns:a16="http://schemas.microsoft.com/office/drawing/2014/main" id="{8E6B192B-D1E9-AE11-36CB-98BEB9C23B82}"/>
              </a:ext>
            </a:extLst>
          </p:cNvPr>
          <p:cNvGrpSpPr>
            <a:grpSpLocks/>
          </p:cNvGrpSpPr>
          <p:nvPr/>
        </p:nvGrpSpPr>
        <p:grpSpPr bwMode="auto">
          <a:xfrm>
            <a:off x="3846064" y="5563799"/>
            <a:ext cx="1148086" cy="1009310"/>
            <a:chOff x="864" y="1968"/>
            <a:chExt cx="912" cy="816"/>
          </a:xfrm>
          <a:effectLst>
            <a:glow rad="139700">
              <a:schemeClr val="accent3">
                <a:satMod val="175000"/>
                <a:alpha val="40000"/>
              </a:schemeClr>
            </a:glow>
          </a:effectLst>
        </p:grpSpPr>
        <p:sp>
          <p:nvSpPr>
            <p:cNvPr id="5" name="Freeform 5">
              <a:extLst>
                <a:ext uri="{FF2B5EF4-FFF2-40B4-BE49-F238E27FC236}">
                  <a16:creationId xmlns:a16="http://schemas.microsoft.com/office/drawing/2014/main" id="{46B1CE60-428F-2C0D-8052-BC12B286DE9E}"/>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6">
              <a:extLst>
                <a:ext uri="{FF2B5EF4-FFF2-40B4-BE49-F238E27FC236}">
                  <a16:creationId xmlns:a16="http://schemas.microsoft.com/office/drawing/2014/main" id="{D9BFB9D0-6CCA-8F0A-CAE6-BEA47B19741C}"/>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7">
              <a:extLst>
                <a:ext uri="{FF2B5EF4-FFF2-40B4-BE49-F238E27FC236}">
                  <a16:creationId xmlns:a16="http://schemas.microsoft.com/office/drawing/2014/main" id="{394921B7-D814-7E69-C5A0-845723E68379}"/>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8">
              <a:extLst>
                <a:ext uri="{FF2B5EF4-FFF2-40B4-BE49-F238E27FC236}">
                  <a16:creationId xmlns:a16="http://schemas.microsoft.com/office/drawing/2014/main" id="{1A8D11F8-90F2-B2ED-CAD4-A905E9A64A7B}"/>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0">
              <a:extLst>
                <a:ext uri="{FF2B5EF4-FFF2-40B4-BE49-F238E27FC236}">
                  <a16:creationId xmlns:a16="http://schemas.microsoft.com/office/drawing/2014/main" id="{8738C4DA-AC41-E2BF-99A0-38E2CE107CEC}"/>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1">
              <a:extLst>
                <a:ext uri="{FF2B5EF4-FFF2-40B4-BE49-F238E27FC236}">
                  <a16:creationId xmlns:a16="http://schemas.microsoft.com/office/drawing/2014/main" id="{27683E81-E2F3-D576-A8BD-67AAC898C661}"/>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2">
              <a:extLst>
                <a:ext uri="{FF2B5EF4-FFF2-40B4-BE49-F238E27FC236}">
                  <a16:creationId xmlns:a16="http://schemas.microsoft.com/office/drawing/2014/main" id="{74D6F814-A1D3-7BA2-15E3-C7D89F95ACE1}"/>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3">
              <a:extLst>
                <a:ext uri="{FF2B5EF4-FFF2-40B4-BE49-F238E27FC236}">
                  <a16:creationId xmlns:a16="http://schemas.microsoft.com/office/drawing/2014/main" id="{18A8FFA6-BBD7-91E3-FAC3-46F293A2D11B}"/>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4">
              <a:extLst>
                <a:ext uri="{FF2B5EF4-FFF2-40B4-BE49-F238E27FC236}">
                  <a16:creationId xmlns:a16="http://schemas.microsoft.com/office/drawing/2014/main" id="{C4B0CCFB-8EBD-95E5-7D49-AF23A1CFCB17}"/>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5">
              <a:extLst>
                <a:ext uri="{FF2B5EF4-FFF2-40B4-BE49-F238E27FC236}">
                  <a16:creationId xmlns:a16="http://schemas.microsoft.com/office/drawing/2014/main" id="{0FA29C81-F7BA-3B71-1CB5-D6030AC25B50}"/>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9">
              <a:extLst>
                <a:ext uri="{FF2B5EF4-FFF2-40B4-BE49-F238E27FC236}">
                  <a16:creationId xmlns:a16="http://schemas.microsoft.com/office/drawing/2014/main" id="{295E7194-FC0A-9704-2DBD-6AD031C631B5}"/>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16" name="Group 15">
            <a:extLst>
              <a:ext uri="{FF2B5EF4-FFF2-40B4-BE49-F238E27FC236}">
                <a16:creationId xmlns:a16="http://schemas.microsoft.com/office/drawing/2014/main" id="{23A28B8F-B9BF-7103-F641-A34DF7620184}"/>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17" name="Freeform 5">
              <a:extLst>
                <a:ext uri="{FF2B5EF4-FFF2-40B4-BE49-F238E27FC236}">
                  <a16:creationId xmlns:a16="http://schemas.microsoft.com/office/drawing/2014/main" id="{F899A762-076F-E58F-36E3-D4D9513F78F8}"/>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6">
              <a:extLst>
                <a:ext uri="{FF2B5EF4-FFF2-40B4-BE49-F238E27FC236}">
                  <a16:creationId xmlns:a16="http://schemas.microsoft.com/office/drawing/2014/main" id="{84DF79B8-BA35-9CC2-6733-4FB90EF2CECC}"/>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5" name="Freeform 7">
              <a:extLst>
                <a:ext uri="{FF2B5EF4-FFF2-40B4-BE49-F238E27FC236}">
                  <a16:creationId xmlns:a16="http://schemas.microsoft.com/office/drawing/2014/main" id="{8D7540AF-7E09-71A8-A2A5-43D32CD8643E}"/>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6" name="Freeform 8">
              <a:extLst>
                <a:ext uri="{FF2B5EF4-FFF2-40B4-BE49-F238E27FC236}">
                  <a16:creationId xmlns:a16="http://schemas.microsoft.com/office/drawing/2014/main" id="{57590664-C95F-531F-7931-7DAA1C81F2EA}"/>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9" name="Freeform 10">
              <a:extLst>
                <a:ext uri="{FF2B5EF4-FFF2-40B4-BE49-F238E27FC236}">
                  <a16:creationId xmlns:a16="http://schemas.microsoft.com/office/drawing/2014/main" id="{A38C579F-7377-2FA3-5DE5-51A825EABB45}"/>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0" name="Freeform 11">
              <a:extLst>
                <a:ext uri="{FF2B5EF4-FFF2-40B4-BE49-F238E27FC236}">
                  <a16:creationId xmlns:a16="http://schemas.microsoft.com/office/drawing/2014/main" id="{B24D79D4-620D-00F6-A338-C72240E8D45E}"/>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8" name="Freeform 12">
              <a:extLst>
                <a:ext uri="{FF2B5EF4-FFF2-40B4-BE49-F238E27FC236}">
                  <a16:creationId xmlns:a16="http://schemas.microsoft.com/office/drawing/2014/main" id="{6BCF33F8-B267-69E6-E4E3-BC27095AB12F}"/>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0" name="Freeform 13">
              <a:extLst>
                <a:ext uri="{FF2B5EF4-FFF2-40B4-BE49-F238E27FC236}">
                  <a16:creationId xmlns:a16="http://schemas.microsoft.com/office/drawing/2014/main" id="{F74D2DEF-2067-6607-2E5C-86FB4BF11DED}"/>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1" name="Freeform 14">
              <a:extLst>
                <a:ext uri="{FF2B5EF4-FFF2-40B4-BE49-F238E27FC236}">
                  <a16:creationId xmlns:a16="http://schemas.microsoft.com/office/drawing/2014/main" id="{D156ECF8-4182-1681-2A03-3C8B35DDC518}"/>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2" name="Freeform 15">
              <a:extLst>
                <a:ext uri="{FF2B5EF4-FFF2-40B4-BE49-F238E27FC236}">
                  <a16:creationId xmlns:a16="http://schemas.microsoft.com/office/drawing/2014/main" id="{5DA8A151-CF50-C209-B78C-0C42BDB02F3E}"/>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3" name="Freeform 9">
              <a:extLst>
                <a:ext uri="{FF2B5EF4-FFF2-40B4-BE49-F238E27FC236}">
                  <a16:creationId xmlns:a16="http://schemas.microsoft.com/office/drawing/2014/main" id="{1D5D251E-0794-F49D-659B-B83ED7E1CC34}"/>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94" name="Group 4">
            <a:extLst>
              <a:ext uri="{FF2B5EF4-FFF2-40B4-BE49-F238E27FC236}">
                <a16:creationId xmlns:a16="http://schemas.microsoft.com/office/drawing/2014/main" id="{7EED2AAD-6A4C-BAB8-7BBD-96376A228E74}"/>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95" name="Freeform 5">
              <a:extLst>
                <a:ext uri="{FF2B5EF4-FFF2-40B4-BE49-F238E27FC236}">
                  <a16:creationId xmlns:a16="http://schemas.microsoft.com/office/drawing/2014/main" id="{991803F2-8454-B2E2-D548-C7B59DC78C95}"/>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6" name="Freeform 6">
              <a:extLst>
                <a:ext uri="{FF2B5EF4-FFF2-40B4-BE49-F238E27FC236}">
                  <a16:creationId xmlns:a16="http://schemas.microsoft.com/office/drawing/2014/main" id="{BA211B00-ED1C-FDA7-FB2F-BDB13ABB1BFA}"/>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7" name="Freeform 7">
              <a:extLst>
                <a:ext uri="{FF2B5EF4-FFF2-40B4-BE49-F238E27FC236}">
                  <a16:creationId xmlns:a16="http://schemas.microsoft.com/office/drawing/2014/main" id="{EAF9CCD3-3F63-E02C-6A90-D99A67CBE5DB}"/>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8" name="Freeform 8">
              <a:extLst>
                <a:ext uri="{FF2B5EF4-FFF2-40B4-BE49-F238E27FC236}">
                  <a16:creationId xmlns:a16="http://schemas.microsoft.com/office/drawing/2014/main" id="{A8B164E4-D182-A5D2-96AD-98DA27131E91}"/>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9" name="Freeform 10">
              <a:extLst>
                <a:ext uri="{FF2B5EF4-FFF2-40B4-BE49-F238E27FC236}">
                  <a16:creationId xmlns:a16="http://schemas.microsoft.com/office/drawing/2014/main" id="{6B74D41E-10CC-F53E-79A5-30C44D5A3320}"/>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0" name="Freeform 11">
              <a:extLst>
                <a:ext uri="{FF2B5EF4-FFF2-40B4-BE49-F238E27FC236}">
                  <a16:creationId xmlns:a16="http://schemas.microsoft.com/office/drawing/2014/main" id="{538C7073-6FC9-6558-C4D2-46FED7D11AC7}"/>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1" name="Freeform 12">
              <a:extLst>
                <a:ext uri="{FF2B5EF4-FFF2-40B4-BE49-F238E27FC236}">
                  <a16:creationId xmlns:a16="http://schemas.microsoft.com/office/drawing/2014/main" id="{8A52381A-2FB1-6417-D875-31C4C09DB53C}"/>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2" name="Freeform 13">
              <a:extLst>
                <a:ext uri="{FF2B5EF4-FFF2-40B4-BE49-F238E27FC236}">
                  <a16:creationId xmlns:a16="http://schemas.microsoft.com/office/drawing/2014/main" id="{5B50BA0E-576F-0C5F-847A-7FC36E827B48}"/>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3" name="Freeform 14">
              <a:extLst>
                <a:ext uri="{FF2B5EF4-FFF2-40B4-BE49-F238E27FC236}">
                  <a16:creationId xmlns:a16="http://schemas.microsoft.com/office/drawing/2014/main" id="{AA45C3A3-8FEB-77F0-7156-6839EBDBDEC7}"/>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4" name="Freeform 15">
              <a:extLst>
                <a:ext uri="{FF2B5EF4-FFF2-40B4-BE49-F238E27FC236}">
                  <a16:creationId xmlns:a16="http://schemas.microsoft.com/office/drawing/2014/main" id="{DF9FA61E-7F57-79DC-A115-7D0B697C2067}"/>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5" name="Freeform 9">
              <a:extLst>
                <a:ext uri="{FF2B5EF4-FFF2-40B4-BE49-F238E27FC236}">
                  <a16:creationId xmlns:a16="http://schemas.microsoft.com/office/drawing/2014/main" id="{E3576798-3C33-882C-2DD1-39E2CC6BF006}"/>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Tree>
    <p:extLst>
      <p:ext uri="{BB962C8B-B14F-4D97-AF65-F5344CB8AC3E}">
        <p14:creationId xmlns:p14="http://schemas.microsoft.com/office/powerpoint/2010/main" val="271653849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lowchart: Magnetic Disk 83">
            <a:extLst>
              <a:ext uri="{FF2B5EF4-FFF2-40B4-BE49-F238E27FC236}">
                <a16:creationId xmlns:a16="http://schemas.microsoft.com/office/drawing/2014/main" id="{56E26A90-6A67-9537-524F-2CE00C3388A9}"/>
              </a:ext>
            </a:extLst>
          </p:cNvPr>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83" name="Flowchart: Magnetic Disk 82">
            <a:extLst>
              <a:ext uri="{FF2B5EF4-FFF2-40B4-BE49-F238E27FC236}">
                <a16:creationId xmlns:a16="http://schemas.microsoft.com/office/drawing/2014/main" id="{81B337A7-746E-585A-DE3E-E0F80A673818}"/>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82" name="Flowchart: Magnetic Disk 81">
            <a:extLst>
              <a:ext uri="{FF2B5EF4-FFF2-40B4-BE49-F238E27FC236}">
                <a16:creationId xmlns:a16="http://schemas.microsoft.com/office/drawing/2014/main" id="{4644B25C-BB89-1976-5604-F8B5B6B7EF8C}"/>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grpSp>
        <p:nvGrpSpPr>
          <p:cNvPr id="3" name="Group 4">
            <a:extLst>
              <a:ext uri="{FF2B5EF4-FFF2-40B4-BE49-F238E27FC236}">
                <a16:creationId xmlns:a16="http://schemas.microsoft.com/office/drawing/2014/main" id="{B9D11163-A749-45DB-ADE6-4698894CD99F}"/>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4" name="Freeform 5">
              <a:extLst>
                <a:ext uri="{FF2B5EF4-FFF2-40B4-BE49-F238E27FC236}">
                  <a16:creationId xmlns:a16="http://schemas.microsoft.com/office/drawing/2014/main" id="{1DA921BB-D141-3C0B-9CED-7DBA7EE56B53}"/>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 name="Freeform 6">
              <a:extLst>
                <a:ext uri="{FF2B5EF4-FFF2-40B4-BE49-F238E27FC236}">
                  <a16:creationId xmlns:a16="http://schemas.microsoft.com/office/drawing/2014/main" id="{AD46F13A-0559-B598-027E-D1A3DFF6F6BC}"/>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7">
              <a:extLst>
                <a:ext uri="{FF2B5EF4-FFF2-40B4-BE49-F238E27FC236}">
                  <a16:creationId xmlns:a16="http://schemas.microsoft.com/office/drawing/2014/main" id="{A47605BE-50FD-0847-DD63-D82BF4DA5608}"/>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8">
              <a:extLst>
                <a:ext uri="{FF2B5EF4-FFF2-40B4-BE49-F238E27FC236}">
                  <a16:creationId xmlns:a16="http://schemas.microsoft.com/office/drawing/2014/main" id="{8ED783E7-1660-0DEA-3FC6-1CFB061CAE2B}"/>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10">
              <a:extLst>
                <a:ext uri="{FF2B5EF4-FFF2-40B4-BE49-F238E27FC236}">
                  <a16:creationId xmlns:a16="http://schemas.microsoft.com/office/drawing/2014/main" id="{4EFD1ECA-8245-85B4-3AD2-F695346083F1}"/>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1">
              <a:extLst>
                <a:ext uri="{FF2B5EF4-FFF2-40B4-BE49-F238E27FC236}">
                  <a16:creationId xmlns:a16="http://schemas.microsoft.com/office/drawing/2014/main" id="{4A6B9767-4EBB-14AA-D93B-01ED5C24BB1C}"/>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2">
              <a:extLst>
                <a:ext uri="{FF2B5EF4-FFF2-40B4-BE49-F238E27FC236}">
                  <a16:creationId xmlns:a16="http://schemas.microsoft.com/office/drawing/2014/main" id="{3A73A48C-35CF-956D-BEF4-13CBE4A8B013}"/>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3">
              <a:extLst>
                <a:ext uri="{FF2B5EF4-FFF2-40B4-BE49-F238E27FC236}">
                  <a16:creationId xmlns:a16="http://schemas.microsoft.com/office/drawing/2014/main" id="{4B356238-6F10-8435-1255-60FF02E3901A}"/>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4">
              <a:extLst>
                <a:ext uri="{FF2B5EF4-FFF2-40B4-BE49-F238E27FC236}">
                  <a16:creationId xmlns:a16="http://schemas.microsoft.com/office/drawing/2014/main" id="{9A7E9922-76B0-A615-5C11-0C538ACB7E79}"/>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5">
              <a:extLst>
                <a:ext uri="{FF2B5EF4-FFF2-40B4-BE49-F238E27FC236}">
                  <a16:creationId xmlns:a16="http://schemas.microsoft.com/office/drawing/2014/main" id="{68D8901B-B795-1CD6-F367-9D95191C220B}"/>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9">
              <a:extLst>
                <a:ext uri="{FF2B5EF4-FFF2-40B4-BE49-F238E27FC236}">
                  <a16:creationId xmlns:a16="http://schemas.microsoft.com/office/drawing/2014/main" id="{F8B9132C-0AD5-AD60-B2B8-464133517723}"/>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59</a:t>
            </a:fld>
            <a:endParaRPr lang="en-US" dirty="0"/>
          </a:p>
        </p:txBody>
      </p:sp>
      <p:pic>
        <p:nvPicPr>
          <p:cNvPr id="2050"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sp>
        <p:nvSpPr>
          <p:cNvPr id="61" name="Rounded Rectangular Callout 60"/>
          <p:cNvSpPr/>
          <p:nvPr/>
        </p:nvSpPr>
        <p:spPr bwMode="auto">
          <a:xfrm>
            <a:off x="6557478" y="1057995"/>
            <a:ext cx="1713667" cy="510778"/>
          </a:xfrm>
          <a:prstGeom prst="wedgeRoundRectCallout">
            <a:avLst>
              <a:gd name="adj1" fmla="val -123350"/>
              <a:gd name="adj2" fmla="val -99579"/>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Commit!</a:t>
            </a:r>
          </a:p>
        </p:txBody>
      </p:sp>
      <p:pic>
        <p:nvPicPr>
          <p:cNvPr id="65" name="Picture 4" descr="Image result for old cadilla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10351" y="4514774"/>
            <a:ext cx="896271" cy="519908"/>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6" descr="https://bitcoin.org/img/icons/opengraph.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39525" y="4220791"/>
            <a:ext cx="863241" cy="863241"/>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8" descr="Image result for bsd daemon"/>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sp>
        <p:nvSpPr>
          <p:cNvPr id="89" name="Rounded Rectangular Callout 88"/>
          <p:cNvSpPr/>
          <p:nvPr/>
        </p:nvSpPr>
        <p:spPr bwMode="auto">
          <a:xfrm>
            <a:off x="2916366" y="3974311"/>
            <a:ext cx="1288093" cy="510778"/>
          </a:xfrm>
          <a:prstGeom prst="wedgeRoundRectCallout">
            <a:avLst>
              <a:gd name="adj1" fmla="val -102489"/>
              <a:gd name="adj2" fmla="val 11066"/>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
        <p:nvSpPr>
          <p:cNvPr id="90" name="Rounded Rectangular Callout 89"/>
          <p:cNvSpPr/>
          <p:nvPr/>
        </p:nvSpPr>
        <p:spPr bwMode="auto">
          <a:xfrm>
            <a:off x="5735167" y="5423374"/>
            <a:ext cx="1288093" cy="510778"/>
          </a:xfrm>
          <a:prstGeom prst="wedgeRoundRectCallout">
            <a:avLst>
              <a:gd name="adj1" fmla="val -102489"/>
              <a:gd name="adj2" fmla="val 11066"/>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
        <p:nvSpPr>
          <p:cNvPr id="91" name="Rounded Rectangular Callout 90"/>
          <p:cNvSpPr/>
          <p:nvPr/>
        </p:nvSpPr>
        <p:spPr bwMode="auto">
          <a:xfrm>
            <a:off x="7452465" y="3042560"/>
            <a:ext cx="1288093" cy="510778"/>
          </a:xfrm>
          <a:prstGeom prst="wedgeRoundRectCallout">
            <a:avLst>
              <a:gd name="adj1" fmla="val -39852"/>
              <a:gd name="adj2" fmla="val 125148"/>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pic>
        <p:nvPicPr>
          <p:cNvPr id="55" name="Picture 10" descr="Algorand Crypto PNG Transparent Images | PNG All">
            <a:extLst>
              <a:ext uri="{FF2B5EF4-FFF2-40B4-BE49-F238E27FC236}">
                <a16:creationId xmlns:a16="http://schemas.microsoft.com/office/drawing/2014/main" id="{42036B30-5786-42EA-8834-B82A0E9F9DF3}"/>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21533" y="5865872"/>
            <a:ext cx="703744" cy="703744"/>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314BA963-84D4-6295-EA2C-9A958C6A232B}"/>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16" name="Freeform 5">
              <a:extLst>
                <a:ext uri="{FF2B5EF4-FFF2-40B4-BE49-F238E27FC236}">
                  <a16:creationId xmlns:a16="http://schemas.microsoft.com/office/drawing/2014/main" id="{0FA08D7F-7A76-C982-4DB0-7661EFC0301D}"/>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7" name="Freeform 6">
              <a:extLst>
                <a:ext uri="{FF2B5EF4-FFF2-40B4-BE49-F238E27FC236}">
                  <a16:creationId xmlns:a16="http://schemas.microsoft.com/office/drawing/2014/main" id="{F19AE382-4E17-7522-FFAF-244C8FAD05D7}"/>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7">
              <a:extLst>
                <a:ext uri="{FF2B5EF4-FFF2-40B4-BE49-F238E27FC236}">
                  <a16:creationId xmlns:a16="http://schemas.microsoft.com/office/drawing/2014/main" id="{7C52A13F-5977-8F47-D7C9-6ADE11362971}"/>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6" name="Freeform 8">
              <a:extLst>
                <a:ext uri="{FF2B5EF4-FFF2-40B4-BE49-F238E27FC236}">
                  <a16:creationId xmlns:a16="http://schemas.microsoft.com/office/drawing/2014/main" id="{E36041DF-6D93-A9D5-AFFE-DBA4D69A9D0F}"/>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7" name="Freeform 10">
              <a:extLst>
                <a:ext uri="{FF2B5EF4-FFF2-40B4-BE49-F238E27FC236}">
                  <a16:creationId xmlns:a16="http://schemas.microsoft.com/office/drawing/2014/main" id="{30B48689-991D-E3C0-EF33-5CB545A290B6}"/>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8" name="Freeform 11">
              <a:extLst>
                <a:ext uri="{FF2B5EF4-FFF2-40B4-BE49-F238E27FC236}">
                  <a16:creationId xmlns:a16="http://schemas.microsoft.com/office/drawing/2014/main" id="{B5723693-F0D0-5CB0-BABA-C31F6BE7B6F5}"/>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9" name="Freeform 12">
              <a:extLst>
                <a:ext uri="{FF2B5EF4-FFF2-40B4-BE49-F238E27FC236}">
                  <a16:creationId xmlns:a16="http://schemas.microsoft.com/office/drawing/2014/main" id="{4237F77C-2976-B016-66B1-EB92D6359840}"/>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0" name="Freeform 13">
              <a:extLst>
                <a:ext uri="{FF2B5EF4-FFF2-40B4-BE49-F238E27FC236}">
                  <a16:creationId xmlns:a16="http://schemas.microsoft.com/office/drawing/2014/main" id="{C847E167-7DFE-9476-8DCF-AD567BC36918}"/>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6" name="Freeform 14">
              <a:extLst>
                <a:ext uri="{FF2B5EF4-FFF2-40B4-BE49-F238E27FC236}">
                  <a16:creationId xmlns:a16="http://schemas.microsoft.com/office/drawing/2014/main" id="{E71DDD05-2F7E-37B5-8801-20995582BF68}"/>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7" name="Freeform 15">
              <a:extLst>
                <a:ext uri="{FF2B5EF4-FFF2-40B4-BE49-F238E27FC236}">
                  <a16:creationId xmlns:a16="http://schemas.microsoft.com/office/drawing/2014/main" id="{B9CB3A4D-241C-B006-6024-FCF1D9B3EC72}"/>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8" name="Freeform 9">
              <a:extLst>
                <a:ext uri="{FF2B5EF4-FFF2-40B4-BE49-F238E27FC236}">
                  <a16:creationId xmlns:a16="http://schemas.microsoft.com/office/drawing/2014/main" id="{D54DAB43-50F1-EA5B-1CC4-477CEC2C1073}"/>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69" name="Group 4">
            <a:extLst>
              <a:ext uri="{FF2B5EF4-FFF2-40B4-BE49-F238E27FC236}">
                <a16:creationId xmlns:a16="http://schemas.microsoft.com/office/drawing/2014/main" id="{0A900031-0327-8553-20A3-9BACDB07E2B3}"/>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70" name="Freeform 5">
              <a:extLst>
                <a:ext uri="{FF2B5EF4-FFF2-40B4-BE49-F238E27FC236}">
                  <a16:creationId xmlns:a16="http://schemas.microsoft.com/office/drawing/2014/main" id="{BD5301AB-7886-607D-D19E-3BF5930BA1C5}"/>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1" name="Freeform 6">
              <a:extLst>
                <a:ext uri="{FF2B5EF4-FFF2-40B4-BE49-F238E27FC236}">
                  <a16:creationId xmlns:a16="http://schemas.microsoft.com/office/drawing/2014/main" id="{6335BB1A-68D7-CF0D-4394-A43C52816486}"/>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2" name="Freeform 7">
              <a:extLst>
                <a:ext uri="{FF2B5EF4-FFF2-40B4-BE49-F238E27FC236}">
                  <a16:creationId xmlns:a16="http://schemas.microsoft.com/office/drawing/2014/main" id="{4688E5DA-0EB1-9623-EA9A-41D9D88B7B8D}"/>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3" name="Freeform 8">
              <a:extLst>
                <a:ext uri="{FF2B5EF4-FFF2-40B4-BE49-F238E27FC236}">
                  <a16:creationId xmlns:a16="http://schemas.microsoft.com/office/drawing/2014/main" id="{7CE94F67-0255-4F5A-972C-AAE921544042}"/>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4" name="Freeform 10">
              <a:extLst>
                <a:ext uri="{FF2B5EF4-FFF2-40B4-BE49-F238E27FC236}">
                  <a16:creationId xmlns:a16="http://schemas.microsoft.com/office/drawing/2014/main" id="{33F4DBE1-B44E-87CB-D075-C8FEBDC1D37C}"/>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5" name="Freeform 11">
              <a:extLst>
                <a:ext uri="{FF2B5EF4-FFF2-40B4-BE49-F238E27FC236}">
                  <a16:creationId xmlns:a16="http://schemas.microsoft.com/office/drawing/2014/main" id="{5D0D209A-5E5B-B1DC-E5EF-4FF394548FD8}"/>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6" name="Freeform 12">
              <a:extLst>
                <a:ext uri="{FF2B5EF4-FFF2-40B4-BE49-F238E27FC236}">
                  <a16:creationId xmlns:a16="http://schemas.microsoft.com/office/drawing/2014/main" id="{09A53443-F396-36A2-098C-83DF43CF1B55}"/>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7" name="Freeform 13">
              <a:extLst>
                <a:ext uri="{FF2B5EF4-FFF2-40B4-BE49-F238E27FC236}">
                  <a16:creationId xmlns:a16="http://schemas.microsoft.com/office/drawing/2014/main" id="{3DCBDBAF-C4CF-E43E-6394-5683E3C0717D}"/>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8" name="Freeform 14">
              <a:extLst>
                <a:ext uri="{FF2B5EF4-FFF2-40B4-BE49-F238E27FC236}">
                  <a16:creationId xmlns:a16="http://schemas.microsoft.com/office/drawing/2014/main" id="{28D05C89-F862-9241-C921-140633DE19A5}"/>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9" name="Freeform 15">
              <a:extLst>
                <a:ext uri="{FF2B5EF4-FFF2-40B4-BE49-F238E27FC236}">
                  <a16:creationId xmlns:a16="http://schemas.microsoft.com/office/drawing/2014/main" id="{E0E61C14-9B9A-9B81-28AD-67933B7C4D25}"/>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0" name="Freeform 9">
              <a:extLst>
                <a:ext uri="{FF2B5EF4-FFF2-40B4-BE49-F238E27FC236}">
                  <a16:creationId xmlns:a16="http://schemas.microsoft.com/office/drawing/2014/main" id="{D8DA9925-BA0C-32FB-CB74-9CEA464256F3}"/>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Tree>
    <p:extLst>
      <p:ext uri="{BB962C8B-B14F-4D97-AF65-F5344CB8AC3E}">
        <p14:creationId xmlns:p14="http://schemas.microsoft.com/office/powerpoint/2010/main" val="202081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83333E-6 7.03704E-6 L 0.05833 0.16667 L 0.19583 0.17779 " pathEditMode="relative" ptsTypes="AAA">
                                      <p:cBhvr>
                                        <p:cTn id="6" dur="2000" fill="hold"/>
                                        <p:tgtEl>
                                          <p:spTgt spid="65"/>
                                        </p:tgtEl>
                                        <p:attrNameLst>
                                          <p:attrName>ppt_x</p:attrName>
                                          <p:attrName>ppt_y</p:attrName>
                                        </p:attrNameLst>
                                      </p:cBhvr>
                                    </p:animMotion>
                                  </p:childTnLst>
                                </p:cTn>
                              </p:par>
                              <p:par>
                                <p:cTn id="7" presetID="0" presetClass="path" presetSubtype="0" accel="50000" decel="50000" fill="hold" nodeType="withEffect">
                                  <p:stCondLst>
                                    <p:cond delay="0"/>
                                  </p:stCondLst>
                                  <p:childTnLst>
                                    <p:animMotion origin="layout" path="M 3.88889E-6 -2.22222E-6 C -0.01111 -0.00185 -0.02257 -0.00162 -0.03333 -0.00555 C -0.04358 -0.00925 -0.05278 -0.01666 -0.0625 -0.02222 C -0.0684 -0.02569 -0.07517 -0.02523 -0.08125 -0.02777 C -0.10712 -0.03865 -0.13125 -0.05162 -0.15833 -0.05555 C -0.19149 -0.07314 -0.225 -0.0905 -0.26059 -0.09722 C -0.27396 -0.10439 -0.28576 -0.10787 -0.3 -0.11111 C -0.33594 -0.13495 -0.43003 -0.11689 -0.43958 -0.11666 C -0.45399 -0.1118 -0.46667 -0.10393 -0.48125 -0.1 C -0.49045 -0.09166 -0.50399 -0.0824 -0.51458 -0.07777 C -0.5224 -0.06203 -0.51632 -0.0706 -0.5375 -0.06111 C -0.54167 -0.05925 -0.54618 -0.05856 -0.55 -0.05555 C -0.55347 -0.05277 -0.5566 -0.04907 -0.56042 -0.04722 C -0.5691 -0.04305 -0.5842 -0.04074 -0.59375 -0.03888 C -0.60347 -0.03449 -0.6125 -0.0324 -0.62292 -0.03055 C -0.63403 -0.0287 -0.65625 -0.025 -0.65625 -0.025 C -0.6651 -0.02106 -0.68854 -0.00833 -0.69792 -0.00833 " pathEditMode="relative" ptsTypes="ffffffffffffffffA">
                                      <p:cBhvr>
                                        <p:cTn id="8" dur="2000" fill="hold"/>
                                        <p:tgtEl>
                                          <p:spTgt spid="81"/>
                                        </p:tgtEl>
                                        <p:attrNameLst>
                                          <p:attrName>ppt_x</p:attrName>
                                          <p:attrName>ppt_y</p:attrName>
                                        </p:attrNameLst>
                                      </p:cBhvr>
                                    </p:animMotion>
                                  </p:childTnLst>
                                </p:cTn>
                              </p:par>
                              <p:par>
                                <p:cTn id="9" presetID="0" presetClass="path" presetSubtype="0" accel="50000" decel="50000" fill="hold" nodeType="withEffect">
                                  <p:stCondLst>
                                    <p:cond delay="0"/>
                                  </p:stCondLst>
                                  <p:childTnLst>
                                    <p:animMotion origin="layout" path="M -0.00017 0.01759 L -0.00017 0.01759 C 0.02743 -0.00092 0.00104 0.01482 0.0724 0.00972 C 0.08091 0.00903 0.08924 0.00718 0.09775 0.00579 C 0.10243 0.00486 0.10695 0.00324 0.11146 0.00301 C 0.14219 0.00208 0.17292 0.00232 0.20365 0.00185 C 0.20799 0.00093 0.21233 0.0007 0.2165 -0.00069 C 0.21754 -0.00116 0.21823 -0.00301 0.21945 -0.00347 C 0.22483 -0.00532 0.23056 -0.00602 0.23611 -0.00741 C 0.25139 -0.01759 0.23698 -0.00717 0.25764 -0.02569 C 0.27188 -0.03819 0.28195 -0.04282 0.29202 -0.06088 C 0.29601 -0.06805 0.29827 -0.07685 0.30174 -0.08449 C 0.30504 -0.09143 0.30799 -0.09861 0.31163 -0.10532 C 0.31424 -0.11042 0.31806 -0.11435 0.32049 -0.11967 C 0.33403 -0.15069 0.32344 -0.12454 0.32934 -0.1419 C 0.33021 -0.14444 0.33143 -0.14699 0.33212 -0.14977 C 0.33334 -0.15393 0.3342 -0.15833 0.33507 -0.16273 C 0.33542 -0.16574 0.33577 -0.16875 0.33611 -0.17199 C 0.33733 -0.18518 0.3375 -0.18935 0.33802 -0.20463 C 0.3382 -0.20579 0.33802 -0.20717 0.33802 -0.20833 L 0.33802 -0.20833 " pathEditMode="relative" ptsTypes="AAAAAAAAAAAAAAAAAAAAA">
                                      <p:cBhvr>
                                        <p:cTn id="10" dur="2000" fill="hold"/>
                                        <p:tgtEl>
                                          <p:spTgt spid="55"/>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
                                        </p:tgtEl>
                                        <p:attrNameLst>
                                          <p:attrName>style.visibility</p:attrName>
                                        </p:attrNameLst>
                                      </p:cBhvr>
                                      <p:to>
                                        <p:strVal val="visible"/>
                                      </p:to>
                                    </p:set>
                                  </p:childTnLst>
                                </p:cTn>
                              </p:par>
                              <p:par>
                                <p:cTn id="15" presetID="1" presetClass="entr" presetSubtype="0" fill="hold" grpId="0" nodeType="withEffect">
                                  <p:stCondLst>
                                    <p:cond delay="500"/>
                                  </p:stCondLst>
                                  <p:childTnLst>
                                    <p:set>
                                      <p:cBhvr>
                                        <p:cTn id="16" dur="1" fill="hold">
                                          <p:stCondLst>
                                            <p:cond delay="0"/>
                                          </p:stCondLst>
                                        </p:cTn>
                                        <p:tgtEl>
                                          <p:spTgt spid="89"/>
                                        </p:tgtEl>
                                        <p:attrNameLst>
                                          <p:attrName>style.visibility</p:attrName>
                                        </p:attrNameLst>
                                      </p:cBhvr>
                                      <p:to>
                                        <p:strVal val="visible"/>
                                      </p:to>
                                    </p:set>
                                  </p:childTnLst>
                                </p:cTn>
                              </p:par>
                              <p:par>
                                <p:cTn id="17" presetID="1" presetClass="entr" presetSubtype="0" fill="hold" grpId="0" nodeType="withEffect">
                                  <p:stCondLst>
                                    <p:cond delay="1500"/>
                                  </p:stCondLst>
                                  <p:childTnLst>
                                    <p:set>
                                      <p:cBhvr>
                                        <p:cTn id="18"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FF00"/>
                </a:solidFill>
              </a:rPr>
              <a:t>Ethereum Events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a:t>
            </a:fld>
            <a:endParaRPr lang="en-US" dirty="0"/>
          </a:p>
        </p:txBody>
      </p:sp>
      <p:sp>
        <p:nvSpPr>
          <p:cNvPr id="5" name="TextBox 4"/>
          <p:cNvSpPr txBox="1"/>
          <p:nvPr/>
        </p:nvSpPr>
        <p:spPr bwMode="auto">
          <a:xfrm>
            <a:off x="1417321" y="1911888"/>
            <a:ext cx="6263640" cy="954107"/>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sym typeface="Mathematica1" pitchFamily="2" charset="2"/>
              </a:rPr>
              <a:t>An </a:t>
            </a:r>
            <a:r>
              <a:rPr lang="en-US" sz="2800" i="1" dirty="0">
                <a:solidFill>
                  <a:schemeClr val="tx1"/>
                </a:solidFill>
                <a:latin typeface="Arial" panose="020B0604020202020204" pitchFamily="34" charset="0"/>
                <a:cs typeface="Arial" panose="020B0604020202020204" pitchFamily="34" charset="0"/>
                <a:sym typeface="Mathematica1" pitchFamily="2" charset="2"/>
              </a:rPr>
              <a:t>event</a:t>
            </a:r>
            <a:r>
              <a:rPr lang="en-US" sz="2800" dirty="0">
                <a:solidFill>
                  <a:srgbClr val="FFFF00"/>
                </a:solidFill>
                <a:latin typeface="Arial" panose="020B0604020202020204" pitchFamily="34" charset="0"/>
                <a:cs typeface="Arial" panose="020B0604020202020204" pitchFamily="34" charset="0"/>
                <a:sym typeface="Mathematica1" pitchFamily="2" charset="2"/>
              </a:rPr>
              <a:t> is a public record that something happened</a:t>
            </a:r>
            <a:endParaRPr lang="en-US" sz="1050" dirty="0">
              <a:solidFill>
                <a:srgbClr val="FFFF00"/>
              </a:solidFill>
              <a:latin typeface="Arial" panose="020B0604020202020204" pitchFamily="34" charset="0"/>
              <a:cs typeface="Arial" panose="020B0604020202020204" pitchFamily="34" charset="0"/>
              <a:sym typeface="Mathematica1" pitchFamily="2" charset="2"/>
            </a:endParaRPr>
          </a:p>
        </p:txBody>
      </p:sp>
      <p:sp>
        <p:nvSpPr>
          <p:cNvPr id="8" name="Rectangle 7"/>
          <p:cNvSpPr/>
          <p:nvPr/>
        </p:nvSpPr>
        <p:spPr bwMode="auto">
          <a:xfrm>
            <a:off x="396241" y="3160377"/>
            <a:ext cx="8305800" cy="1200329"/>
          </a:xfrm>
          <a:prstGeom prst="rect">
            <a:avLst/>
          </a:prstGeom>
          <a:solidFill>
            <a:schemeClr val="bg1"/>
          </a:soli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l"/>
            <a:r>
              <a:rPr lang="en-US" b="0" dirty="0">
                <a:solidFill>
                  <a:srgbClr val="569CD6"/>
                </a:solidFill>
                <a:effectLst/>
                <a:latin typeface="Consolas" panose="020B0609020204030204" pitchFamily="49" charset="0"/>
              </a:rPr>
              <a:t>event</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Deposit</a:t>
            </a:r>
            <a:r>
              <a:rPr lang="en-US" b="0" dirty="0">
                <a:solidFill>
                  <a:srgbClr val="D4D4D4"/>
                </a:solidFill>
                <a:effectLst/>
                <a:latin typeface="Consolas" panose="020B0609020204030204" pitchFamily="49" charset="0"/>
              </a:rPr>
              <a:t>(</a:t>
            </a:r>
            <a:r>
              <a:rPr lang="en-US" b="0" dirty="0">
                <a:solidFill>
                  <a:srgbClr val="4EC9B0"/>
                </a:solidFill>
                <a:effectLst/>
                <a:latin typeface="Consolas" panose="020B0609020204030204" pitchFamily="49" charset="0"/>
              </a:rPr>
              <a:t>address</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uint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p>
          <a:p>
            <a:pPr algn="l"/>
            <a:r>
              <a:rPr lang="en-US" b="0" dirty="0">
                <a:solidFill>
                  <a:srgbClr val="D4D4D4"/>
                </a:solidFill>
                <a:effectLst/>
                <a:latin typeface="Consolas" panose="020B0609020204030204" pitchFamily="49" charset="0"/>
              </a:rPr>
              <a:t>…</a:t>
            </a:r>
          </a:p>
          <a:p>
            <a:pPr algn="l"/>
            <a:r>
              <a:rPr lang="en-US" b="0" dirty="0">
                <a:solidFill>
                  <a:srgbClr val="C586C0"/>
                </a:solidFill>
                <a:effectLst/>
                <a:latin typeface="Consolas" panose="020B0609020204030204" pitchFamily="49" charset="0"/>
              </a:rPr>
              <a:t>emit</a:t>
            </a:r>
            <a:r>
              <a:rPr lang="en-US" b="0" dirty="0">
                <a:solidFill>
                  <a:srgbClr val="D4D4D4"/>
                </a:solidFill>
                <a:effectLst/>
                <a:latin typeface="Consolas" panose="020B0609020204030204" pitchFamily="49" charset="0"/>
              </a:rPr>
              <a:t> </a:t>
            </a:r>
            <a:r>
              <a:rPr lang="en-US" b="0" dirty="0">
                <a:solidFill>
                  <a:srgbClr val="DCDCAA"/>
                </a:solidFill>
                <a:effectLst/>
                <a:latin typeface="Consolas" panose="020B0609020204030204" pitchFamily="49" charset="0"/>
              </a:rPr>
              <a:t>Deposit</a:t>
            </a:r>
            <a:r>
              <a:rPr lang="en-US" b="0" dirty="0">
                <a:solidFill>
                  <a:srgbClr val="D4D4D4"/>
                </a:solidFill>
                <a:effectLst/>
                <a:latin typeface="Consolas" panose="020B0609020204030204" pitchFamily="49" charset="0"/>
              </a:rPr>
              <a:t>(</a:t>
            </a:r>
            <a:r>
              <a:rPr lang="en-US" b="0" dirty="0">
                <a:solidFill>
                  <a:srgbClr val="569CD6"/>
                </a:solidFill>
                <a:effectLst/>
                <a:latin typeface="Consolas" panose="020B0609020204030204" pitchFamily="49" charset="0"/>
              </a:rPr>
              <a:t>msg.sender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msg</a:t>
            </a:r>
            <a:r>
              <a:rPr lang="en-US" b="0" dirty="0">
                <a:solidFill>
                  <a:srgbClr val="D4D4D4"/>
                </a:solidFill>
                <a:effectLst/>
                <a:latin typeface="Consolas" panose="020B0609020204030204" pitchFamily="49" charset="0"/>
              </a:rPr>
              <a:t>.value);</a:t>
            </a:r>
          </a:p>
        </p:txBody>
      </p:sp>
      <p:sp>
        <p:nvSpPr>
          <p:cNvPr id="9" name="TextBox 8"/>
          <p:cNvSpPr txBox="1"/>
          <p:nvPr/>
        </p:nvSpPr>
        <p:spPr bwMode="auto">
          <a:xfrm>
            <a:off x="1417321" y="4655088"/>
            <a:ext cx="6263640" cy="954107"/>
          </a:xfrm>
          <a:prstGeom prst="rect">
            <a:avLst/>
          </a:prstGeom>
          <a:solidFill>
            <a:schemeClr val="bg1"/>
          </a:solidFill>
          <a:ln w="76200">
            <a:solidFill>
              <a:srgbClr val="00B0F0"/>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sym typeface="Mathematica1" pitchFamily="2" charset="2"/>
              </a:rPr>
              <a:t>Recorded in Merkle tree in public</a:t>
            </a:r>
          </a:p>
          <a:p>
            <a:pPr algn="ctr"/>
            <a:r>
              <a:rPr lang="en-US" sz="2800" i="1" dirty="0">
                <a:solidFill>
                  <a:schemeClr val="tx1"/>
                </a:solidFill>
                <a:latin typeface="Arial" panose="020B0604020202020204" pitchFamily="34" charset="0"/>
                <a:cs typeface="Arial" panose="020B0604020202020204" pitchFamily="34" charset="0"/>
                <a:sym typeface="Mathematica1" pitchFamily="2" charset="2"/>
              </a:rPr>
              <a:t>Transaction Receipt</a:t>
            </a:r>
            <a:endParaRPr lang="en-US" sz="1050" dirty="0">
              <a:solidFill>
                <a:srgbClr val="FFFF00"/>
              </a:solidFill>
              <a:latin typeface="Arial" panose="020B0604020202020204" pitchFamily="34" charset="0"/>
              <a:cs typeface="Arial" panose="020B0604020202020204" pitchFamily="34" charset="0"/>
              <a:sym typeface="Mathematica1" pitchFamily="2" charset="2"/>
            </a:endParaRPr>
          </a:p>
        </p:txBody>
      </p:sp>
    </p:spTree>
    <p:extLst>
      <p:ext uri="{BB962C8B-B14F-4D97-AF65-F5344CB8AC3E}">
        <p14:creationId xmlns:p14="http://schemas.microsoft.com/office/powerpoint/2010/main" val="3973892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olidFill>
                  <a:srgbClr val="FFFF00"/>
                </a:solidFill>
              </a:rPr>
              <a:t>Classical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60</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a:t>
            </a:r>
            <a:r>
              <a:rPr lang="en-US" sz="3600" dirty="0">
                <a:solidFill>
                  <a:schemeClr val="tx1">
                    <a:lumMod val="85000"/>
                  </a:schemeClr>
                </a:solidFill>
                <a:latin typeface="Arial" panose="020B0604020202020204" pitchFamily="34" charset="0"/>
                <a:cs typeface="Arial" panose="020B0604020202020204" pitchFamily="34" charset="0"/>
              </a:rPr>
              <a:t>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C</a:t>
            </a:r>
            <a:r>
              <a:rPr lang="en-US" sz="3600" dirty="0">
                <a:solidFill>
                  <a:schemeClr val="tx1">
                    <a:lumMod val="85000"/>
                  </a:schemeClr>
                </a:solidFill>
                <a:latin typeface="Arial" panose="020B0604020202020204" pitchFamily="34" charset="0"/>
                <a:cs typeface="Arial" panose="020B0604020202020204" pitchFamily="34" charset="0"/>
              </a:rPr>
              <a:t>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a:t>
            </a:r>
            <a:r>
              <a:rPr lang="en-US" sz="3600" dirty="0">
                <a:solidFill>
                  <a:schemeClr val="tx1">
                    <a:lumMod val="85000"/>
                  </a:schemeClr>
                </a:solidFill>
                <a:latin typeface="Arial" panose="020B0604020202020204" pitchFamily="34" charset="0"/>
                <a:cs typeface="Arial" panose="020B0604020202020204" pitchFamily="34" charset="0"/>
              </a:rPr>
              <a:t>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D</a:t>
            </a:r>
            <a:r>
              <a:rPr lang="en-US" sz="3600" dirty="0">
                <a:solidFill>
                  <a:schemeClr val="tx1">
                    <a:lumMod val="85000"/>
                  </a:schemeClr>
                </a:solidFill>
                <a:latin typeface="Arial" panose="020B0604020202020204" pitchFamily="34" charset="0"/>
                <a:cs typeface="Arial" panose="020B0604020202020204" pitchFamily="34" charset="0"/>
              </a:rPr>
              <a:t>urability</a:t>
            </a:r>
          </a:p>
        </p:txBody>
      </p:sp>
      <p:pic>
        <p:nvPicPr>
          <p:cNvPr id="9"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846" y="2398472"/>
            <a:ext cx="3750154" cy="4153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52844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846" y="2398472"/>
            <a:ext cx="3750154" cy="4153818"/>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61</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822125" y="3655993"/>
            <a:ext cx="4655125" cy="1736646"/>
          </a:xfrm>
          <a:prstGeom prst="wedgeRoundRectCallout">
            <a:avLst>
              <a:gd name="adj1" fmla="val -61010"/>
              <a:gd name="adj2" fmla="val -122475"/>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All or nothing:</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either everyone </a:t>
            </a:r>
            <a:r>
              <a:rPr lang="en-US" sz="3200" dirty="0">
                <a:solidFill>
                  <a:srgbClr val="FFFF00"/>
                </a:solidFill>
                <a:latin typeface="Arial" panose="020B0604020202020204" pitchFamily="34" charset="0"/>
                <a:cs typeface="Arial" panose="020B0604020202020204" pitchFamily="34" charset="0"/>
              </a:rPr>
              <a:t>trades</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or no one trades</a:t>
            </a:r>
          </a:p>
        </p:txBody>
      </p:sp>
    </p:spTree>
    <p:extLst>
      <p:ext uri="{BB962C8B-B14F-4D97-AF65-F5344CB8AC3E}">
        <p14:creationId xmlns:p14="http://schemas.microsoft.com/office/powerpoint/2010/main" val="35121115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846" y="2398472"/>
            <a:ext cx="3750154" cy="4153818"/>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62</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822125" y="3621762"/>
            <a:ext cx="4959925" cy="2281476"/>
          </a:xfrm>
          <a:prstGeom prst="wedgeRoundRectCallout">
            <a:avLst>
              <a:gd name="adj1" fmla="val -52826"/>
              <a:gd name="adj2" fmla="val -68577"/>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Internal invariants preserved:</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a:t>
            </a:r>
            <a:r>
              <a:rPr kumimoji="0" lang="en-US" sz="3200" b="0" i="1" u="none" strike="noStrike" cap="none" normalizeH="0" baseline="0" dirty="0">
                <a:ln>
                  <a:noFill/>
                </a:ln>
                <a:solidFill>
                  <a:srgbClr val="FFFF00"/>
                </a:solidFill>
                <a:effectLst/>
                <a:latin typeface="Arial" panose="020B0604020202020204" pitchFamily="34" charset="0"/>
                <a:cs typeface="Arial" panose="020B0604020202020204" pitchFamily="34" charset="0"/>
              </a:rPr>
              <a:t>e.g.</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no money created or destroyed</a:t>
            </a:r>
          </a:p>
        </p:txBody>
      </p:sp>
    </p:spTree>
    <p:extLst>
      <p:ext uri="{BB962C8B-B14F-4D97-AF65-F5344CB8AC3E}">
        <p14:creationId xmlns:p14="http://schemas.microsoft.com/office/powerpoint/2010/main" val="32335207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846" y="2398472"/>
            <a:ext cx="3750154" cy="4153818"/>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63</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822124" y="4119146"/>
            <a:ext cx="5112325" cy="1736646"/>
          </a:xfrm>
          <a:prstGeom prst="wedgeRoundRectCallout">
            <a:avLst>
              <a:gd name="adj1" fmla="val -61220"/>
              <a:gd name="adj2" fmla="val -36717"/>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No transaction sees another’s intermediate inconsistent states</a:t>
            </a:r>
          </a:p>
        </p:txBody>
      </p:sp>
    </p:spTree>
    <p:extLst>
      <p:ext uri="{BB962C8B-B14F-4D97-AF65-F5344CB8AC3E}">
        <p14:creationId xmlns:p14="http://schemas.microsoft.com/office/powerpoint/2010/main" val="180985312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846" y="2398472"/>
            <a:ext cx="3750154" cy="4153818"/>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64</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822125" y="3879473"/>
            <a:ext cx="4655125" cy="1191816"/>
          </a:xfrm>
          <a:prstGeom prst="wedgeRoundRectCallout">
            <a:avLst>
              <a:gd name="adj1" fmla="val -61420"/>
              <a:gd name="adj2" fmla="val 47187"/>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Transaction effects survive crashes</a:t>
            </a:r>
          </a:p>
        </p:txBody>
      </p:sp>
    </p:spTree>
    <p:extLst>
      <p:ext uri="{BB962C8B-B14F-4D97-AF65-F5344CB8AC3E}">
        <p14:creationId xmlns:p14="http://schemas.microsoft.com/office/powerpoint/2010/main" val="23790833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65</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a:t>
            </a:r>
            <a:r>
              <a:rPr lang="en-US" sz="3600" dirty="0">
                <a:solidFill>
                  <a:schemeClr val="tx1">
                    <a:lumMod val="85000"/>
                  </a:schemeClr>
                </a:solidFill>
                <a:latin typeface="Arial" panose="020B0604020202020204" pitchFamily="34" charset="0"/>
                <a:cs typeface="Arial" panose="020B0604020202020204" pitchFamily="34" charset="0"/>
              </a:rPr>
              <a:t>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C</a:t>
            </a:r>
            <a:r>
              <a:rPr lang="en-US" sz="3600" dirty="0">
                <a:solidFill>
                  <a:schemeClr val="tx1">
                    <a:lumMod val="85000"/>
                  </a:schemeClr>
                </a:solidFill>
                <a:latin typeface="Arial" panose="020B0604020202020204" pitchFamily="34" charset="0"/>
                <a:cs typeface="Arial" panose="020B0604020202020204" pitchFamily="34" charset="0"/>
              </a:rPr>
              <a:t>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a:t>
            </a:r>
            <a:r>
              <a:rPr lang="en-US" sz="3600" dirty="0">
                <a:solidFill>
                  <a:schemeClr val="tx1">
                    <a:lumMod val="85000"/>
                  </a:schemeClr>
                </a:solidFill>
                <a:latin typeface="Arial" panose="020B0604020202020204" pitchFamily="34" charset="0"/>
                <a:cs typeface="Arial" panose="020B0604020202020204" pitchFamily="34" charset="0"/>
              </a:rPr>
              <a:t>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D</a:t>
            </a:r>
            <a:r>
              <a:rPr lang="en-US" sz="3600" dirty="0">
                <a:solidFill>
                  <a:schemeClr val="tx1">
                    <a:lumMod val="85000"/>
                  </a:schemeClr>
                </a:solidFill>
                <a:latin typeface="Arial" panose="020B0604020202020204" pitchFamily="34" charset="0"/>
                <a:cs typeface="Arial" panose="020B0604020202020204" pitchFamily="34" charset="0"/>
              </a:rPr>
              <a:t>urability</a:t>
            </a:r>
          </a:p>
        </p:txBody>
      </p:sp>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ular Callout 10"/>
          <p:cNvSpPr/>
          <p:nvPr/>
        </p:nvSpPr>
        <p:spPr bwMode="auto">
          <a:xfrm>
            <a:off x="3822125" y="1757839"/>
            <a:ext cx="5169475" cy="919401"/>
          </a:xfrm>
          <a:prstGeom prst="wedgeRoundRectCallout">
            <a:avLst>
              <a:gd name="adj1" fmla="val 5850"/>
              <a:gd name="adj2" fmla="val 109167"/>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algn="ctr"/>
            <a:r>
              <a:rPr lang="en-US" dirty="0">
                <a:solidFill>
                  <a:srgbClr val="FFFF00"/>
                </a:solidFill>
                <a:latin typeface="Arial" panose="020B0604020202020204" pitchFamily="34" charset="0"/>
                <a:cs typeface="Arial" panose="020B0604020202020204" pitchFamily="34" charset="0"/>
              </a:rPr>
              <a:t>I laugh at your inadequate notions of correctness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08EA5537-70E1-448A-9241-013D1A91E269}"/>
              </a:ext>
            </a:extLst>
          </p:cNvPr>
          <p:cNvSpPr txBox="1"/>
          <p:nvPr/>
        </p:nvSpPr>
        <p:spPr bwMode="auto">
          <a:xfrm>
            <a:off x="5403627" y="5177998"/>
            <a:ext cx="2511939" cy="461665"/>
          </a:xfrm>
          <a:prstGeom prst="rect">
            <a:avLst/>
          </a:prstGeom>
          <a:noFill/>
          <a:ln w="76200">
            <a:no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dirty="0">
                <a:solidFill>
                  <a:srgbClr val="FFFF00"/>
                </a:solidFill>
                <a:latin typeface="Arial" panose="020B0604020202020204" pitchFamily="34" charset="0"/>
                <a:cs typeface="Arial" panose="020B0604020202020204" pitchFamily="34" charset="0"/>
              </a:rPr>
              <a:t>blockchain world</a:t>
            </a:r>
          </a:p>
        </p:txBody>
      </p:sp>
    </p:spTree>
    <p:extLst>
      <p:ext uri="{BB962C8B-B14F-4D97-AF65-F5344CB8AC3E}">
        <p14:creationId xmlns:p14="http://schemas.microsoft.com/office/powerpoint/2010/main" val="27677178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66</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822125" y="3928408"/>
            <a:ext cx="4655125" cy="1191816"/>
          </a:xfrm>
          <a:prstGeom prst="wedgeRoundRectCallout">
            <a:avLst>
              <a:gd name="adj1" fmla="val -60192"/>
              <a:gd name="adj2" fmla="val -173624"/>
              <a:gd name="adj3" fmla="val 16667"/>
            </a:avLst>
          </a:prstGeom>
          <a:solidFill>
            <a:schemeClr val="bg1"/>
          </a:solidFill>
          <a:ln w="57150" cap="flat" cmpd="sng" algn="ctr">
            <a:solidFill>
              <a:schemeClr val="tx1">
                <a:lumMod val="8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All or nothing property </a:t>
            </a:r>
            <a:r>
              <a:rPr kumimoji="0" lang="en-US" sz="3200" b="0" i="1" u="none" strike="noStrike" cap="none" normalizeH="0" baseline="0" dirty="0">
                <a:ln>
                  <a:noFill/>
                </a:ln>
                <a:solidFill>
                  <a:srgbClr val="FFFF00"/>
                </a:solidFill>
                <a:effectLst/>
                <a:latin typeface="Arial" panose="020B0604020202020204" pitchFamily="34" charset="0"/>
                <a:cs typeface="Arial" panose="020B0604020202020204" pitchFamily="34" charset="0"/>
              </a:rPr>
              <a:t>impossible</a:t>
            </a:r>
            <a:r>
              <a:rPr kumimoji="0" lang="en-US" sz="3200" b="0" i="0" u="none" strike="noStrike" cap="none" normalizeH="0" dirty="0">
                <a:ln>
                  <a:noFill/>
                </a:ln>
                <a:solidFill>
                  <a:srgbClr val="FFFF00"/>
                </a:solidFill>
                <a:effectLst/>
                <a:latin typeface="Arial" panose="020B0604020202020204" pitchFamily="34" charset="0"/>
                <a:cs typeface="Arial" panose="020B0604020202020204" pitchFamily="34" charset="0"/>
              </a:rPr>
              <a:t> to guarantee</a:t>
            </a:r>
            <a:endPar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978112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rgbClr val="FFFF00"/>
                </a:solidFill>
              </a:rPr>
              <a:t>Irrational Behavior</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67</a:t>
            </a:fld>
            <a:endParaRPr lang="en-US" dirty="0"/>
          </a:p>
        </p:txBody>
      </p:sp>
      <p:sp>
        <p:nvSpPr>
          <p:cNvPr id="6" name="Curved Down Arrow 5"/>
          <p:cNvSpPr/>
          <p:nvPr/>
        </p:nvSpPr>
        <p:spPr bwMode="auto">
          <a:xfrm>
            <a:off x="2136819" y="1942160"/>
            <a:ext cx="4781306" cy="800924"/>
          </a:xfrm>
          <a:prstGeom prst="curvedDownArrow">
            <a:avLst/>
          </a:prstGeom>
          <a:solidFill>
            <a:schemeClr val="tx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55" name="Curved Down Arrow 54"/>
          <p:cNvSpPr/>
          <p:nvPr/>
        </p:nvSpPr>
        <p:spPr bwMode="auto">
          <a:xfrm rot="7849903">
            <a:off x="5311575" y="4726279"/>
            <a:ext cx="3213100" cy="800924"/>
          </a:xfrm>
          <a:prstGeom prst="curvedDownArrow">
            <a:avLst/>
          </a:prstGeom>
          <a:solidFill>
            <a:schemeClr val="tx1"/>
          </a:solidFill>
          <a:ln w="381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56" name="Curved Down Arrow 55"/>
          <p:cNvSpPr/>
          <p:nvPr/>
        </p:nvSpPr>
        <p:spPr bwMode="auto">
          <a:xfrm rot="13528216">
            <a:off x="619325" y="4982340"/>
            <a:ext cx="3213100" cy="800924"/>
          </a:xfrm>
          <a:prstGeom prst="curvedDownArrow">
            <a:avLst/>
          </a:prstGeom>
          <a:solidFill>
            <a:schemeClr val="tx1"/>
          </a:solidFill>
          <a:ln w="38100" cap="flat" cmpd="sng" algn="ctr">
            <a:solidFill>
              <a:srgbClr val="FF6699"/>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57" name="Horizontal Scroll 56"/>
          <p:cNvSpPr/>
          <p:nvPr/>
        </p:nvSpPr>
        <p:spPr bwMode="auto">
          <a:xfrm>
            <a:off x="3946557" y="2157524"/>
            <a:ext cx="866467" cy="823045"/>
          </a:xfrm>
          <a:prstGeom prst="horizontalScroll">
            <a:avLst/>
          </a:prstGeom>
          <a:solidFill>
            <a:schemeClr val="bg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58" name="Horizontal Scroll 57"/>
          <p:cNvSpPr/>
          <p:nvPr/>
        </p:nvSpPr>
        <p:spPr bwMode="auto">
          <a:xfrm>
            <a:off x="6286965" y="4303696"/>
            <a:ext cx="866467" cy="823045"/>
          </a:xfrm>
          <a:prstGeom prst="horizontalScroll">
            <a:avLst/>
          </a:prstGeom>
          <a:solidFill>
            <a:schemeClr val="bg1"/>
          </a:solidFill>
          <a:ln w="381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pic>
        <p:nvPicPr>
          <p:cNvPr id="73" name="Picture 6" descr="https://bitcoin.org/img/icons/opengraph.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29167" y="4487818"/>
            <a:ext cx="1001773" cy="1001773"/>
          </a:xfrm>
          <a:prstGeom prst="rect">
            <a:avLst/>
          </a:prstGeom>
          <a:noFill/>
          <a:extLst>
            <a:ext uri="{909E8E84-426E-40DD-AFC4-6F175D3DCCD1}">
              <a14:hiddenFill xmlns:a14="http://schemas.microsoft.com/office/drawing/2010/main">
                <a:solidFill>
                  <a:srgbClr val="FFFFFF"/>
                </a:solidFill>
              </a14:hiddenFill>
            </a:ext>
          </a:extLst>
        </p:spPr>
      </p:pic>
      <p:sp>
        <p:nvSpPr>
          <p:cNvPr id="69" name="Rounded Rectangular Callout 68"/>
          <p:cNvSpPr/>
          <p:nvPr/>
        </p:nvSpPr>
        <p:spPr bwMode="auto">
          <a:xfrm>
            <a:off x="273932" y="1134955"/>
            <a:ext cx="1899321" cy="919401"/>
          </a:xfrm>
          <a:prstGeom prst="wedgeRoundRectCallout">
            <a:avLst>
              <a:gd name="adj1" fmla="val 21572"/>
              <a:gd name="adj2" fmla="val 115808"/>
              <a:gd name="adj3" fmla="val 16667"/>
            </a:avLst>
          </a:prstGeom>
          <a:solidFill>
            <a:schemeClr val="bg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Reveal s</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FFFF00"/>
                </a:solidFill>
                <a:latin typeface="Arial" panose="020B0604020202020204" pitchFamily="34" charset="0"/>
                <a:cs typeface="Arial" panose="020B0604020202020204" pitchFamily="34" charset="0"/>
              </a:rPr>
              <a:t>prematurely</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75" name="Rounded Rectangular Callout 74"/>
          <p:cNvSpPr/>
          <p:nvPr/>
        </p:nvSpPr>
        <p:spPr bwMode="auto">
          <a:xfrm>
            <a:off x="2324259" y="4303696"/>
            <a:ext cx="2900687" cy="510778"/>
          </a:xfrm>
          <a:prstGeom prst="wedgeRoundRectCallout">
            <a:avLst>
              <a:gd name="adj1" fmla="val 10468"/>
              <a:gd name="adj2" fmla="val 166088"/>
              <a:gd name="adj3" fmla="val 16667"/>
            </a:avLst>
          </a:prstGeom>
          <a:solidFill>
            <a:schemeClr val="bg1"/>
          </a:solidFill>
          <a:ln w="38100" cap="flat" cmpd="sng" algn="ctr">
            <a:solidFill>
              <a:srgbClr val="FF6699"/>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No Cadillac for you!</a:t>
            </a:r>
          </a:p>
        </p:txBody>
      </p:sp>
      <p:pic>
        <p:nvPicPr>
          <p:cNvPr id="59" name="Picture 10" descr="Algorand Crypto PNG Transparent Images | PNG All">
            <a:extLst>
              <a:ext uri="{FF2B5EF4-FFF2-40B4-BE49-F238E27FC236}">
                <a16:creationId xmlns:a16="http://schemas.microsoft.com/office/drawing/2014/main" id="{D89DED75-1468-4D0F-B3DD-58419335F1A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2059" y="3044294"/>
            <a:ext cx="703744" cy="703744"/>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4">
            <a:extLst>
              <a:ext uri="{FF2B5EF4-FFF2-40B4-BE49-F238E27FC236}">
                <a16:creationId xmlns:a16="http://schemas.microsoft.com/office/drawing/2014/main" id="{8608C2E3-C3F4-3AED-CCF7-A83C8C8D2305}"/>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4" name="Freeform 5">
              <a:extLst>
                <a:ext uri="{FF2B5EF4-FFF2-40B4-BE49-F238E27FC236}">
                  <a16:creationId xmlns:a16="http://schemas.microsoft.com/office/drawing/2014/main" id="{CBE0AEA8-ECE7-EEEE-EE9E-B36E991D2B79}"/>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6">
              <a:extLst>
                <a:ext uri="{FF2B5EF4-FFF2-40B4-BE49-F238E27FC236}">
                  <a16:creationId xmlns:a16="http://schemas.microsoft.com/office/drawing/2014/main" id="{5FA82D65-D2C9-8D93-A57B-58B422B4EEAA}"/>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7">
              <a:extLst>
                <a:ext uri="{FF2B5EF4-FFF2-40B4-BE49-F238E27FC236}">
                  <a16:creationId xmlns:a16="http://schemas.microsoft.com/office/drawing/2014/main" id="{3E885CE0-CAA8-97CC-4A13-B0D629D0674C}"/>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8">
              <a:extLst>
                <a:ext uri="{FF2B5EF4-FFF2-40B4-BE49-F238E27FC236}">
                  <a16:creationId xmlns:a16="http://schemas.microsoft.com/office/drawing/2014/main" id="{BC0C113B-EE50-410E-08F4-411AF142ACBD}"/>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0">
              <a:extLst>
                <a:ext uri="{FF2B5EF4-FFF2-40B4-BE49-F238E27FC236}">
                  <a16:creationId xmlns:a16="http://schemas.microsoft.com/office/drawing/2014/main" id="{CC00E8DD-62FB-FA54-EF28-72EECAFDFB75}"/>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1">
              <a:extLst>
                <a:ext uri="{FF2B5EF4-FFF2-40B4-BE49-F238E27FC236}">
                  <a16:creationId xmlns:a16="http://schemas.microsoft.com/office/drawing/2014/main" id="{9F10D13D-D91C-AAC3-27D3-FB777D55484D}"/>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2">
              <a:extLst>
                <a:ext uri="{FF2B5EF4-FFF2-40B4-BE49-F238E27FC236}">
                  <a16:creationId xmlns:a16="http://schemas.microsoft.com/office/drawing/2014/main" id="{58958621-52F4-BFE5-0442-1E7CBEA10DB1}"/>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3">
              <a:extLst>
                <a:ext uri="{FF2B5EF4-FFF2-40B4-BE49-F238E27FC236}">
                  <a16:creationId xmlns:a16="http://schemas.microsoft.com/office/drawing/2014/main" id="{FC13DE8C-4239-0600-0C74-6A4E86CA1C35}"/>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4">
              <a:extLst>
                <a:ext uri="{FF2B5EF4-FFF2-40B4-BE49-F238E27FC236}">
                  <a16:creationId xmlns:a16="http://schemas.microsoft.com/office/drawing/2014/main" id="{B235B536-C5B8-33D1-C2FB-CA85D36FF6C0}"/>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15">
              <a:extLst>
                <a:ext uri="{FF2B5EF4-FFF2-40B4-BE49-F238E27FC236}">
                  <a16:creationId xmlns:a16="http://schemas.microsoft.com/office/drawing/2014/main" id="{714DB71D-2ECB-F9F8-CBB7-E414E8B07486}"/>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6" name="Freeform 9">
              <a:extLst>
                <a:ext uri="{FF2B5EF4-FFF2-40B4-BE49-F238E27FC236}">
                  <a16:creationId xmlns:a16="http://schemas.microsoft.com/office/drawing/2014/main" id="{B67C5A73-EBEF-4265-420E-E6AF8BCC5BA2}"/>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17" name="Group 16">
            <a:extLst>
              <a:ext uri="{FF2B5EF4-FFF2-40B4-BE49-F238E27FC236}">
                <a16:creationId xmlns:a16="http://schemas.microsoft.com/office/drawing/2014/main" id="{F8C4EDD1-E8EF-0A40-AB1C-EE5A6EA7AC23}"/>
              </a:ext>
            </a:extLst>
          </p:cNvPr>
          <p:cNvGrpSpPr/>
          <p:nvPr/>
        </p:nvGrpSpPr>
        <p:grpSpPr>
          <a:xfrm>
            <a:off x="1008767" y="2743084"/>
            <a:ext cx="1128052" cy="1009310"/>
            <a:chOff x="1097824" y="2743084"/>
            <a:chExt cx="1128052" cy="1009310"/>
          </a:xfrm>
          <a:effectLst>
            <a:glow rad="139700">
              <a:schemeClr val="accent3">
                <a:satMod val="175000"/>
                <a:alpha val="40000"/>
              </a:schemeClr>
            </a:glow>
          </a:effectLst>
        </p:grpSpPr>
        <p:sp>
          <p:nvSpPr>
            <p:cNvPr id="18" name="Freeform 5">
              <a:extLst>
                <a:ext uri="{FF2B5EF4-FFF2-40B4-BE49-F238E27FC236}">
                  <a16:creationId xmlns:a16="http://schemas.microsoft.com/office/drawing/2014/main" id="{6DF55060-958A-09A6-9CA6-503330722554}"/>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0" name="Freeform 6">
              <a:extLst>
                <a:ext uri="{FF2B5EF4-FFF2-40B4-BE49-F238E27FC236}">
                  <a16:creationId xmlns:a16="http://schemas.microsoft.com/office/drawing/2014/main" id="{5634D7FC-6CA1-6ECE-2340-9EEC1C8BD055}"/>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1" name="Freeform 7">
              <a:extLst>
                <a:ext uri="{FF2B5EF4-FFF2-40B4-BE49-F238E27FC236}">
                  <a16:creationId xmlns:a16="http://schemas.microsoft.com/office/drawing/2014/main" id="{06EAB877-5678-C3FA-6898-32DE8F772BE2}"/>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2" name="Freeform 8">
              <a:extLst>
                <a:ext uri="{FF2B5EF4-FFF2-40B4-BE49-F238E27FC236}">
                  <a16:creationId xmlns:a16="http://schemas.microsoft.com/office/drawing/2014/main" id="{37650C90-C3C7-F0AE-2C5F-B26DA82BA271}"/>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3" name="Freeform 10">
              <a:extLst>
                <a:ext uri="{FF2B5EF4-FFF2-40B4-BE49-F238E27FC236}">
                  <a16:creationId xmlns:a16="http://schemas.microsoft.com/office/drawing/2014/main" id="{C0639CE7-942D-6D08-B80C-694FAC7330CA}"/>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4" name="Freeform 11">
              <a:extLst>
                <a:ext uri="{FF2B5EF4-FFF2-40B4-BE49-F238E27FC236}">
                  <a16:creationId xmlns:a16="http://schemas.microsoft.com/office/drawing/2014/main" id="{478E5C81-9439-EAB6-1617-15B2E0F29BE5}"/>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5" name="Freeform 12">
              <a:extLst>
                <a:ext uri="{FF2B5EF4-FFF2-40B4-BE49-F238E27FC236}">
                  <a16:creationId xmlns:a16="http://schemas.microsoft.com/office/drawing/2014/main" id="{72007DB6-D124-F14A-974F-9D302924508F}"/>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6" name="Freeform 13">
              <a:extLst>
                <a:ext uri="{FF2B5EF4-FFF2-40B4-BE49-F238E27FC236}">
                  <a16:creationId xmlns:a16="http://schemas.microsoft.com/office/drawing/2014/main" id="{2C113280-93CD-15FD-4702-29DF55E243B8}"/>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7" name="Freeform 14">
              <a:extLst>
                <a:ext uri="{FF2B5EF4-FFF2-40B4-BE49-F238E27FC236}">
                  <a16:creationId xmlns:a16="http://schemas.microsoft.com/office/drawing/2014/main" id="{66C51A49-653F-CA7E-6078-15A1F019D5D9}"/>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8" name="Freeform 15">
              <a:extLst>
                <a:ext uri="{FF2B5EF4-FFF2-40B4-BE49-F238E27FC236}">
                  <a16:creationId xmlns:a16="http://schemas.microsoft.com/office/drawing/2014/main" id="{35F7A5EA-20C7-B449-6FF3-A5F9EF84D8E0}"/>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0" name="Freeform 9">
              <a:extLst>
                <a:ext uri="{FF2B5EF4-FFF2-40B4-BE49-F238E27FC236}">
                  <a16:creationId xmlns:a16="http://schemas.microsoft.com/office/drawing/2014/main" id="{C8FD2D75-0D60-E198-10D4-0E0813BBEED0}"/>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71" name="Group 4">
            <a:extLst>
              <a:ext uri="{FF2B5EF4-FFF2-40B4-BE49-F238E27FC236}">
                <a16:creationId xmlns:a16="http://schemas.microsoft.com/office/drawing/2014/main" id="{B304AA94-5789-0827-0C02-FC74E84FBAEC}"/>
              </a:ext>
            </a:extLst>
          </p:cNvPr>
          <p:cNvGrpSpPr>
            <a:grpSpLocks/>
          </p:cNvGrpSpPr>
          <p:nvPr/>
        </p:nvGrpSpPr>
        <p:grpSpPr bwMode="auto">
          <a:xfrm>
            <a:off x="6732992" y="2654027"/>
            <a:ext cx="1128052" cy="1009310"/>
            <a:chOff x="864" y="1968"/>
            <a:chExt cx="912" cy="816"/>
          </a:xfrm>
          <a:effectLst>
            <a:glow rad="139700">
              <a:schemeClr val="accent3">
                <a:satMod val="175000"/>
                <a:alpha val="40000"/>
              </a:schemeClr>
            </a:glow>
          </a:effectLst>
        </p:grpSpPr>
        <p:sp>
          <p:nvSpPr>
            <p:cNvPr id="72" name="Freeform 5">
              <a:extLst>
                <a:ext uri="{FF2B5EF4-FFF2-40B4-BE49-F238E27FC236}">
                  <a16:creationId xmlns:a16="http://schemas.microsoft.com/office/drawing/2014/main" id="{A6F5E6CD-CFDD-093A-4132-FA22A40F7B20}"/>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4" name="Freeform 6">
              <a:extLst>
                <a:ext uri="{FF2B5EF4-FFF2-40B4-BE49-F238E27FC236}">
                  <a16:creationId xmlns:a16="http://schemas.microsoft.com/office/drawing/2014/main" id="{A11E0FEC-85A8-7118-3E07-12A6B00BD614}"/>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6" name="Freeform 7">
              <a:extLst>
                <a:ext uri="{FF2B5EF4-FFF2-40B4-BE49-F238E27FC236}">
                  <a16:creationId xmlns:a16="http://schemas.microsoft.com/office/drawing/2014/main" id="{A876DE33-A337-2AC4-EC34-1934E650FD62}"/>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7" name="Freeform 8">
              <a:extLst>
                <a:ext uri="{FF2B5EF4-FFF2-40B4-BE49-F238E27FC236}">
                  <a16:creationId xmlns:a16="http://schemas.microsoft.com/office/drawing/2014/main" id="{F869BDF9-6B08-83D5-E5A2-FD54E2E8C75B}"/>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8" name="Freeform 10">
              <a:extLst>
                <a:ext uri="{FF2B5EF4-FFF2-40B4-BE49-F238E27FC236}">
                  <a16:creationId xmlns:a16="http://schemas.microsoft.com/office/drawing/2014/main" id="{02E0DEBB-816A-553B-6700-4CDADE62C68D}"/>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9" name="Freeform 11">
              <a:extLst>
                <a:ext uri="{FF2B5EF4-FFF2-40B4-BE49-F238E27FC236}">
                  <a16:creationId xmlns:a16="http://schemas.microsoft.com/office/drawing/2014/main" id="{0CCDE1E5-4EC1-A9B7-376B-D428043E1F27}"/>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0" name="Freeform 12">
              <a:extLst>
                <a:ext uri="{FF2B5EF4-FFF2-40B4-BE49-F238E27FC236}">
                  <a16:creationId xmlns:a16="http://schemas.microsoft.com/office/drawing/2014/main" id="{24F1B852-4F4A-2483-2D5E-391568427E02}"/>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1" name="Freeform 13">
              <a:extLst>
                <a:ext uri="{FF2B5EF4-FFF2-40B4-BE49-F238E27FC236}">
                  <a16:creationId xmlns:a16="http://schemas.microsoft.com/office/drawing/2014/main" id="{4A996C65-5E0B-30F6-1CA5-34C7A49DBF07}"/>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2" name="Freeform 14">
              <a:extLst>
                <a:ext uri="{FF2B5EF4-FFF2-40B4-BE49-F238E27FC236}">
                  <a16:creationId xmlns:a16="http://schemas.microsoft.com/office/drawing/2014/main" id="{41D1A19B-6025-F3C3-B069-FD37ED57BDB8}"/>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3" name="Freeform 15">
              <a:extLst>
                <a:ext uri="{FF2B5EF4-FFF2-40B4-BE49-F238E27FC236}">
                  <a16:creationId xmlns:a16="http://schemas.microsoft.com/office/drawing/2014/main" id="{B0842ECF-2DD4-7626-6664-F43E8FB16BC3}"/>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4" name="Freeform 9">
              <a:extLst>
                <a:ext uri="{FF2B5EF4-FFF2-40B4-BE49-F238E27FC236}">
                  <a16:creationId xmlns:a16="http://schemas.microsoft.com/office/drawing/2014/main" id="{7C8773C0-BE5B-D64E-9216-0ADEFC6DC529}"/>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Tree>
    <p:extLst>
      <p:ext uri="{BB962C8B-B14F-4D97-AF65-F5344CB8AC3E}">
        <p14:creationId xmlns:p14="http://schemas.microsoft.com/office/powerpoint/2010/main" val="373861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par>
                                <p:cTn id="7" presetID="0" presetClass="path" presetSubtype="0" accel="50000" decel="50000" fill="hold" nodeType="withEffect">
                                  <p:stCondLst>
                                    <p:cond delay="0"/>
                                  </p:stCondLst>
                                  <p:childTnLst>
                                    <p:animMotion origin="layout" path="M 1.94444E-6 2.22222E-6 L -0.08334 0.07593 L -0.25556 0.19815 " pathEditMode="relative" ptsTypes="AAA">
                                      <p:cBhvr>
                                        <p:cTn id="8" dur="2000" fill="hold"/>
                                        <p:tgtEl>
                                          <p:spTgt spid="73"/>
                                        </p:tgtEl>
                                        <p:attrNameLst>
                                          <p:attrName>ppt_x</p:attrName>
                                          <p:attrName>ppt_y</p:attrName>
                                        </p:attrNameLst>
                                      </p:cBhvr>
                                    </p:animMotion>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5"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10" descr="Algorand Crypto PNG Transparent Images | PNG All">
            <a:extLst>
              <a:ext uri="{FF2B5EF4-FFF2-40B4-BE49-F238E27FC236}">
                <a16:creationId xmlns:a16="http://schemas.microsoft.com/office/drawing/2014/main" id="{7653460D-367D-4548-BBA4-D37C4D82F4A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6399" y="5231976"/>
            <a:ext cx="703744" cy="703744"/>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68</a:t>
            </a:fld>
            <a:endParaRPr lang="en-US" dirty="0"/>
          </a:p>
        </p:txBody>
      </p:sp>
      <p:pic>
        <p:nvPicPr>
          <p:cNvPr id="2050" name="Picture 2" descr="Related ima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71674" y="288384"/>
            <a:ext cx="1574800" cy="205000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8" descr="Image result for bsd daem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65648" y="3579638"/>
            <a:ext cx="1688520" cy="1870271"/>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6" descr="https://bitcoin.org/img/icons/opengraph.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10788" y="3572372"/>
            <a:ext cx="586175" cy="586175"/>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4" descr="Image result for old cadillac"/>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126964" y="3638639"/>
            <a:ext cx="896271" cy="519908"/>
          </a:xfrm>
          <a:prstGeom prst="rect">
            <a:avLst/>
          </a:prstGeom>
          <a:noFill/>
          <a:extLst>
            <a:ext uri="{909E8E84-426E-40DD-AFC4-6F175D3DCCD1}">
              <a14:hiddenFill xmlns:a14="http://schemas.microsoft.com/office/drawing/2010/main">
                <a:solidFill>
                  <a:srgbClr val="FFFFFF"/>
                </a:solidFill>
              </a14:hiddenFill>
            </a:ext>
          </a:extLst>
        </p:spPr>
      </p:pic>
      <p:sp>
        <p:nvSpPr>
          <p:cNvPr id="57" name="Rounded Rectangular Callout 10">
            <a:extLst>
              <a:ext uri="{FF2B5EF4-FFF2-40B4-BE49-F238E27FC236}">
                <a16:creationId xmlns:a16="http://schemas.microsoft.com/office/drawing/2014/main" id="{A9289BE6-A834-4A70-9D26-8482E51AA2FC}"/>
              </a:ext>
            </a:extLst>
          </p:cNvPr>
          <p:cNvSpPr/>
          <p:nvPr/>
        </p:nvSpPr>
        <p:spPr bwMode="auto">
          <a:xfrm>
            <a:off x="5111595" y="394709"/>
            <a:ext cx="3850542" cy="1328023"/>
          </a:xfrm>
          <a:prstGeom prst="wedgeRoundRectCallout">
            <a:avLst>
              <a:gd name="adj1" fmla="val -60968"/>
              <a:gd name="adj2" fmla="val -19091"/>
              <a:gd name="adj3" fmla="val 16667"/>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algn="ctr"/>
            <a:r>
              <a:rPr lang="en-US" dirty="0">
                <a:solidFill>
                  <a:srgbClr val="FFFF00"/>
                </a:solidFill>
                <a:latin typeface="Arial" panose="020B0604020202020204" pitchFamily="34" charset="0"/>
                <a:cs typeface="Arial" panose="020B0604020202020204" pitchFamily="34" charset="0"/>
              </a:rPr>
              <a:t>Can’t happen here because there are no Byzantine failures </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grpSp>
        <p:nvGrpSpPr>
          <p:cNvPr id="4" name="Group 4">
            <a:extLst>
              <a:ext uri="{FF2B5EF4-FFF2-40B4-BE49-F238E27FC236}">
                <a16:creationId xmlns:a16="http://schemas.microsoft.com/office/drawing/2014/main" id="{21C72190-CA5E-B707-3434-144678751D92}"/>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5" name="Freeform 5">
              <a:extLst>
                <a:ext uri="{FF2B5EF4-FFF2-40B4-BE49-F238E27FC236}">
                  <a16:creationId xmlns:a16="http://schemas.microsoft.com/office/drawing/2014/main" id="{C76990C3-6DCB-7C3E-BA66-B24F64317112}"/>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6">
              <a:extLst>
                <a:ext uri="{FF2B5EF4-FFF2-40B4-BE49-F238E27FC236}">
                  <a16:creationId xmlns:a16="http://schemas.microsoft.com/office/drawing/2014/main" id="{CACA0F8C-684E-D6C5-2EB5-CF80D2F2BEA9}"/>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7">
              <a:extLst>
                <a:ext uri="{FF2B5EF4-FFF2-40B4-BE49-F238E27FC236}">
                  <a16:creationId xmlns:a16="http://schemas.microsoft.com/office/drawing/2014/main" id="{269B880A-1BA5-D049-C4E5-3993F922D54C}"/>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8">
              <a:extLst>
                <a:ext uri="{FF2B5EF4-FFF2-40B4-BE49-F238E27FC236}">
                  <a16:creationId xmlns:a16="http://schemas.microsoft.com/office/drawing/2014/main" id="{2D25317D-33F3-54D9-A35E-D3B3A975BF35}"/>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0">
              <a:extLst>
                <a:ext uri="{FF2B5EF4-FFF2-40B4-BE49-F238E27FC236}">
                  <a16:creationId xmlns:a16="http://schemas.microsoft.com/office/drawing/2014/main" id="{D5898797-D699-7F80-EB30-C099D6CE0273}"/>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1">
              <a:extLst>
                <a:ext uri="{FF2B5EF4-FFF2-40B4-BE49-F238E27FC236}">
                  <a16:creationId xmlns:a16="http://schemas.microsoft.com/office/drawing/2014/main" id="{1E142028-25E0-B9C3-B504-D7308BE47803}"/>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2">
              <a:extLst>
                <a:ext uri="{FF2B5EF4-FFF2-40B4-BE49-F238E27FC236}">
                  <a16:creationId xmlns:a16="http://schemas.microsoft.com/office/drawing/2014/main" id="{F5D7705C-0CE4-9E40-81FF-96A6DFB7CCD9}"/>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3">
              <a:extLst>
                <a:ext uri="{FF2B5EF4-FFF2-40B4-BE49-F238E27FC236}">
                  <a16:creationId xmlns:a16="http://schemas.microsoft.com/office/drawing/2014/main" id="{EB1337CC-6CFC-F7B8-FB50-ABD49A8C3896}"/>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4">
              <a:extLst>
                <a:ext uri="{FF2B5EF4-FFF2-40B4-BE49-F238E27FC236}">
                  <a16:creationId xmlns:a16="http://schemas.microsoft.com/office/drawing/2014/main" id="{F9E180EA-CBCF-2CF5-2C3A-E4BC349481F1}"/>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15">
              <a:extLst>
                <a:ext uri="{FF2B5EF4-FFF2-40B4-BE49-F238E27FC236}">
                  <a16:creationId xmlns:a16="http://schemas.microsoft.com/office/drawing/2014/main" id="{2946EB56-EACF-2B3B-B0E6-2CE9F009DBD0}"/>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5" name="Freeform 9">
              <a:extLst>
                <a:ext uri="{FF2B5EF4-FFF2-40B4-BE49-F238E27FC236}">
                  <a16:creationId xmlns:a16="http://schemas.microsoft.com/office/drawing/2014/main" id="{8C8E363B-B110-E858-7D7A-DB0E9A9DEA71}"/>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grpSp>
        <p:nvGrpSpPr>
          <p:cNvPr id="16" name="Group 15">
            <a:extLst>
              <a:ext uri="{FF2B5EF4-FFF2-40B4-BE49-F238E27FC236}">
                <a16:creationId xmlns:a16="http://schemas.microsoft.com/office/drawing/2014/main" id="{C6AB6C60-C548-C934-02FA-E10C60B898A9}"/>
              </a:ext>
            </a:extLst>
          </p:cNvPr>
          <p:cNvGrpSpPr/>
          <p:nvPr/>
        </p:nvGrpSpPr>
        <p:grpSpPr>
          <a:xfrm>
            <a:off x="1097824" y="4217918"/>
            <a:ext cx="1128052" cy="1009310"/>
            <a:chOff x="1097824" y="2743084"/>
            <a:chExt cx="1128052" cy="1009310"/>
          </a:xfrm>
          <a:effectLst>
            <a:glow rad="139700">
              <a:schemeClr val="accent3">
                <a:satMod val="175000"/>
                <a:alpha val="40000"/>
              </a:schemeClr>
            </a:glow>
          </a:effectLst>
        </p:grpSpPr>
        <p:sp>
          <p:nvSpPr>
            <p:cNvPr id="17" name="Freeform 5">
              <a:extLst>
                <a:ext uri="{FF2B5EF4-FFF2-40B4-BE49-F238E27FC236}">
                  <a16:creationId xmlns:a16="http://schemas.microsoft.com/office/drawing/2014/main" id="{6CFDF1AB-F01C-7143-F04F-050D4A3152F2}"/>
                </a:ext>
              </a:extLst>
            </p:cNvPr>
            <p:cNvSpPr>
              <a:spLocks/>
            </p:cNvSpPr>
            <p:nvPr/>
          </p:nvSpPr>
          <p:spPr bwMode="auto">
            <a:xfrm>
              <a:off x="2047763" y="3039940"/>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8" name="Freeform 6">
              <a:extLst>
                <a:ext uri="{FF2B5EF4-FFF2-40B4-BE49-F238E27FC236}">
                  <a16:creationId xmlns:a16="http://schemas.microsoft.com/office/drawing/2014/main" id="{E1CFA470-1CD3-EEA3-D737-BD6396D0AB17}"/>
                </a:ext>
              </a:extLst>
            </p:cNvPr>
            <p:cNvSpPr>
              <a:spLocks/>
            </p:cNvSpPr>
            <p:nvPr/>
          </p:nvSpPr>
          <p:spPr bwMode="auto">
            <a:xfrm>
              <a:off x="1869649" y="2921198"/>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8" name="Freeform 7">
              <a:extLst>
                <a:ext uri="{FF2B5EF4-FFF2-40B4-BE49-F238E27FC236}">
                  <a16:creationId xmlns:a16="http://schemas.microsoft.com/office/drawing/2014/main" id="{7D795462-0935-CA69-26C4-FE583D982B99}"/>
                </a:ext>
              </a:extLst>
            </p:cNvPr>
            <p:cNvSpPr>
              <a:spLocks/>
            </p:cNvSpPr>
            <p:nvPr/>
          </p:nvSpPr>
          <p:spPr bwMode="auto">
            <a:xfrm>
              <a:off x="1691536" y="2802455"/>
              <a:ext cx="178113" cy="415598"/>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3" name="Freeform 8">
              <a:extLst>
                <a:ext uri="{FF2B5EF4-FFF2-40B4-BE49-F238E27FC236}">
                  <a16:creationId xmlns:a16="http://schemas.microsoft.com/office/drawing/2014/main" id="{1498A820-AA6A-A979-B6CA-A60F4D1CF17F}"/>
                </a:ext>
              </a:extLst>
            </p:cNvPr>
            <p:cNvSpPr>
              <a:spLocks/>
            </p:cNvSpPr>
            <p:nvPr/>
          </p:nvSpPr>
          <p:spPr bwMode="auto">
            <a:xfrm>
              <a:off x="1513422" y="2743084"/>
              <a:ext cx="178113" cy="356227"/>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8" name="Freeform 10">
              <a:extLst>
                <a:ext uri="{FF2B5EF4-FFF2-40B4-BE49-F238E27FC236}">
                  <a16:creationId xmlns:a16="http://schemas.microsoft.com/office/drawing/2014/main" id="{B6564350-68BF-5FFA-434E-377F72CF9497}"/>
                </a:ext>
              </a:extLst>
            </p:cNvPr>
            <p:cNvSpPr>
              <a:spLocks/>
            </p:cNvSpPr>
            <p:nvPr/>
          </p:nvSpPr>
          <p:spPr bwMode="auto">
            <a:xfrm>
              <a:off x="1202960" y="2861826"/>
              <a:ext cx="607317" cy="701322"/>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49" name="Freeform 11">
              <a:extLst>
                <a:ext uri="{FF2B5EF4-FFF2-40B4-BE49-F238E27FC236}">
                  <a16:creationId xmlns:a16="http://schemas.microsoft.com/office/drawing/2014/main" id="{B9B6B572-C455-4063-B7AD-0AC9C7D72813}"/>
                </a:ext>
              </a:extLst>
            </p:cNvPr>
            <p:cNvSpPr>
              <a:spLocks/>
            </p:cNvSpPr>
            <p:nvPr/>
          </p:nvSpPr>
          <p:spPr bwMode="auto">
            <a:xfrm>
              <a:off x="1790488" y="3158682"/>
              <a:ext cx="376017" cy="404466"/>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1" name="Freeform 12">
              <a:extLst>
                <a:ext uri="{FF2B5EF4-FFF2-40B4-BE49-F238E27FC236}">
                  <a16:creationId xmlns:a16="http://schemas.microsoft.com/office/drawing/2014/main" id="{86202F1F-6AA1-CA64-6310-3E73826A3E59}"/>
                </a:ext>
              </a:extLst>
            </p:cNvPr>
            <p:cNvSpPr>
              <a:spLocks/>
            </p:cNvSpPr>
            <p:nvPr/>
          </p:nvSpPr>
          <p:spPr bwMode="auto">
            <a:xfrm>
              <a:off x="1513422" y="3336796"/>
              <a:ext cx="296856" cy="415598"/>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2" name="Freeform 13">
              <a:extLst>
                <a:ext uri="{FF2B5EF4-FFF2-40B4-BE49-F238E27FC236}">
                  <a16:creationId xmlns:a16="http://schemas.microsoft.com/office/drawing/2014/main" id="{F4656715-EC08-AC88-6E8F-B2F3F125E41B}"/>
                </a:ext>
              </a:extLst>
            </p:cNvPr>
            <p:cNvSpPr>
              <a:spLocks/>
            </p:cNvSpPr>
            <p:nvPr/>
          </p:nvSpPr>
          <p:spPr bwMode="auto">
            <a:xfrm>
              <a:off x="1335309" y="3218053"/>
              <a:ext cx="296856" cy="356227"/>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3" name="Freeform 14">
              <a:extLst>
                <a:ext uri="{FF2B5EF4-FFF2-40B4-BE49-F238E27FC236}">
                  <a16:creationId xmlns:a16="http://schemas.microsoft.com/office/drawing/2014/main" id="{6BEE918A-2A0E-D380-4169-E2C641A7DA66}"/>
                </a:ext>
              </a:extLst>
            </p:cNvPr>
            <p:cNvSpPr>
              <a:spLocks/>
            </p:cNvSpPr>
            <p:nvPr/>
          </p:nvSpPr>
          <p:spPr bwMode="auto">
            <a:xfrm>
              <a:off x="1216566" y="3099311"/>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4" name="Freeform 15">
              <a:extLst>
                <a:ext uri="{FF2B5EF4-FFF2-40B4-BE49-F238E27FC236}">
                  <a16:creationId xmlns:a16="http://schemas.microsoft.com/office/drawing/2014/main" id="{A189874D-9C67-5A72-4E7B-926F93222636}"/>
                </a:ext>
              </a:extLst>
            </p:cNvPr>
            <p:cNvSpPr>
              <a:spLocks/>
            </p:cNvSpPr>
            <p:nvPr/>
          </p:nvSpPr>
          <p:spPr bwMode="auto">
            <a:xfrm>
              <a:off x="1097824" y="2980569"/>
              <a:ext cx="237485" cy="356227"/>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5" name="Freeform 9">
              <a:extLst>
                <a:ext uri="{FF2B5EF4-FFF2-40B4-BE49-F238E27FC236}">
                  <a16:creationId xmlns:a16="http://schemas.microsoft.com/office/drawing/2014/main" id="{0F41B520-35C7-4C17-7101-E875C5C18076}"/>
                </a:ext>
              </a:extLst>
            </p:cNvPr>
            <p:cNvSpPr>
              <a:spLocks/>
            </p:cNvSpPr>
            <p:nvPr/>
          </p:nvSpPr>
          <p:spPr bwMode="auto">
            <a:xfrm>
              <a:off x="1190591" y="2743084"/>
              <a:ext cx="975913" cy="661741"/>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bg1"/>
              </a:solidFill>
              <a:round/>
              <a:headEnd/>
              <a:tailEnd/>
            </a:ln>
          </p:spPr>
          <p:txBody>
            <a:bodyPr wrap="none" anchor="ctr"/>
            <a:lstStyle/>
            <a:p>
              <a:pPr algn="ctr" eaLnBrk="0" hangingPunct="0"/>
              <a:r>
                <a:rPr lang="en-US" sz="4400" b="1" dirty="0">
                  <a:latin typeface="Arial" panose="020B0604020202020204" pitchFamily="34" charset="0"/>
                  <a:cs typeface="Arial" panose="020B0604020202020204" pitchFamily="34" charset="0"/>
                </a:rPr>
                <a:t>A</a:t>
              </a:r>
            </a:p>
          </p:txBody>
        </p:sp>
      </p:grpSp>
      <p:grpSp>
        <p:nvGrpSpPr>
          <p:cNvPr id="2056" name="Group 4">
            <a:extLst>
              <a:ext uri="{FF2B5EF4-FFF2-40B4-BE49-F238E27FC236}">
                <a16:creationId xmlns:a16="http://schemas.microsoft.com/office/drawing/2014/main" id="{A2B2D4ED-3C5E-BB4E-4539-55E981F1FEFE}"/>
              </a:ext>
            </a:extLst>
          </p:cNvPr>
          <p:cNvGrpSpPr>
            <a:grpSpLocks/>
          </p:cNvGrpSpPr>
          <p:nvPr/>
        </p:nvGrpSpPr>
        <p:grpSpPr bwMode="auto">
          <a:xfrm>
            <a:off x="6789486" y="4052761"/>
            <a:ext cx="1128052" cy="1009310"/>
            <a:chOff x="864" y="1968"/>
            <a:chExt cx="912" cy="816"/>
          </a:xfrm>
          <a:effectLst>
            <a:glow rad="139700">
              <a:schemeClr val="accent3">
                <a:satMod val="175000"/>
                <a:alpha val="40000"/>
              </a:schemeClr>
            </a:glow>
          </a:effectLst>
        </p:grpSpPr>
        <p:sp>
          <p:nvSpPr>
            <p:cNvPr id="2057" name="Freeform 5">
              <a:extLst>
                <a:ext uri="{FF2B5EF4-FFF2-40B4-BE49-F238E27FC236}">
                  <a16:creationId xmlns:a16="http://schemas.microsoft.com/office/drawing/2014/main" id="{FB6376CB-123B-87BB-B8C2-D672DEAB3DC3}"/>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8" name="Freeform 6">
              <a:extLst>
                <a:ext uri="{FF2B5EF4-FFF2-40B4-BE49-F238E27FC236}">
                  <a16:creationId xmlns:a16="http://schemas.microsoft.com/office/drawing/2014/main" id="{0F518CFF-E075-09D8-7BD8-F8CE5E67EBD8}"/>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59" name="Freeform 7">
              <a:extLst>
                <a:ext uri="{FF2B5EF4-FFF2-40B4-BE49-F238E27FC236}">
                  <a16:creationId xmlns:a16="http://schemas.microsoft.com/office/drawing/2014/main" id="{23986B6D-7236-B6DB-E6C0-7DCA1ABAF396}"/>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0" name="Freeform 8">
              <a:extLst>
                <a:ext uri="{FF2B5EF4-FFF2-40B4-BE49-F238E27FC236}">
                  <a16:creationId xmlns:a16="http://schemas.microsoft.com/office/drawing/2014/main" id="{F7283A9C-85A8-5ACF-9612-BC7046C292C5}"/>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1" name="Freeform 10">
              <a:extLst>
                <a:ext uri="{FF2B5EF4-FFF2-40B4-BE49-F238E27FC236}">
                  <a16:creationId xmlns:a16="http://schemas.microsoft.com/office/drawing/2014/main" id="{4D0BE63D-3E09-F8B0-5F81-A76E266DEB65}"/>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2" name="Freeform 11">
              <a:extLst>
                <a:ext uri="{FF2B5EF4-FFF2-40B4-BE49-F238E27FC236}">
                  <a16:creationId xmlns:a16="http://schemas.microsoft.com/office/drawing/2014/main" id="{FAC3D212-E9AB-C9DF-FB86-3F3DC6ACF305}"/>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3" name="Freeform 12">
              <a:extLst>
                <a:ext uri="{FF2B5EF4-FFF2-40B4-BE49-F238E27FC236}">
                  <a16:creationId xmlns:a16="http://schemas.microsoft.com/office/drawing/2014/main" id="{DEBDD475-D9DF-E84E-4707-F3753944E87A}"/>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4" name="Freeform 13">
              <a:extLst>
                <a:ext uri="{FF2B5EF4-FFF2-40B4-BE49-F238E27FC236}">
                  <a16:creationId xmlns:a16="http://schemas.microsoft.com/office/drawing/2014/main" id="{BFA3EE7B-7403-DBFE-5EAB-AB05DC3FB5C6}"/>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5" name="Freeform 14">
              <a:extLst>
                <a:ext uri="{FF2B5EF4-FFF2-40B4-BE49-F238E27FC236}">
                  <a16:creationId xmlns:a16="http://schemas.microsoft.com/office/drawing/2014/main" id="{177F5C49-1F9E-38F5-9EA6-5AB141DD657A}"/>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6" name="Freeform 15">
              <a:extLst>
                <a:ext uri="{FF2B5EF4-FFF2-40B4-BE49-F238E27FC236}">
                  <a16:creationId xmlns:a16="http://schemas.microsoft.com/office/drawing/2014/main" id="{D6E4C1C9-1CAB-918C-AD49-3EEC8083A4E6}"/>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067" name="Freeform 9">
              <a:extLst>
                <a:ext uri="{FF2B5EF4-FFF2-40B4-BE49-F238E27FC236}">
                  <a16:creationId xmlns:a16="http://schemas.microsoft.com/office/drawing/2014/main" id="{455FC4D6-38CA-55F6-3F44-271C3321B920}"/>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sp>
        <p:nvSpPr>
          <p:cNvPr id="2068" name="Flowchart: Magnetic Disk 2067">
            <a:extLst>
              <a:ext uri="{FF2B5EF4-FFF2-40B4-BE49-F238E27FC236}">
                <a16:creationId xmlns:a16="http://schemas.microsoft.com/office/drawing/2014/main" id="{2B6BED75-51C6-3A79-C05B-DF3453DF9399}"/>
              </a:ext>
            </a:extLst>
          </p:cNvPr>
          <p:cNvSpPr/>
          <p:nvPr/>
        </p:nvSpPr>
        <p:spPr bwMode="auto">
          <a:xfrm>
            <a:off x="1869648" y="4803801"/>
            <a:ext cx="1153587" cy="772903"/>
          </a:xfrm>
          <a:prstGeom prst="flowChartMagneticDisk">
            <a:avLst/>
          </a:prstGeom>
          <a:solidFill>
            <a:srgbClr val="66FFFF"/>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2069" name="Flowchart: Magnetic Disk 2068">
            <a:extLst>
              <a:ext uri="{FF2B5EF4-FFF2-40B4-BE49-F238E27FC236}">
                <a16:creationId xmlns:a16="http://schemas.microsoft.com/office/drawing/2014/main" id="{43D15481-41BF-7528-59B6-6B633C38DF0F}"/>
              </a:ext>
            </a:extLst>
          </p:cNvPr>
          <p:cNvSpPr/>
          <p:nvPr/>
        </p:nvSpPr>
        <p:spPr bwMode="auto">
          <a:xfrm>
            <a:off x="7779005" y="4764129"/>
            <a:ext cx="1153587" cy="772903"/>
          </a:xfrm>
          <a:prstGeom prst="flowChartMagneticDisk">
            <a:avLst/>
          </a:prstGeom>
          <a:solidFill>
            <a:srgbClr val="FFFF00"/>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
        <p:nvSpPr>
          <p:cNvPr id="2070" name="Flowchart: Magnetic Disk 2069">
            <a:extLst>
              <a:ext uri="{FF2B5EF4-FFF2-40B4-BE49-F238E27FC236}">
                <a16:creationId xmlns:a16="http://schemas.microsoft.com/office/drawing/2014/main" id="{D14A8E5B-DBBA-766D-97AB-AE196AA38A91}"/>
              </a:ext>
            </a:extLst>
          </p:cNvPr>
          <p:cNvSpPr/>
          <p:nvPr/>
        </p:nvSpPr>
        <p:spPr bwMode="auto">
          <a:xfrm>
            <a:off x="4752501" y="6334785"/>
            <a:ext cx="1153587" cy="772903"/>
          </a:xfrm>
          <a:prstGeom prst="flowChartMagneticDisk">
            <a:avLst/>
          </a:prstGeom>
          <a:solidFill>
            <a:srgbClr val="FF6699"/>
          </a:solidFill>
          <a:ln w="76200" cap="flat" cmpd="sng" algn="ctr">
            <a:solidFill>
              <a:schemeClr val="bg1"/>
            </a:solidFill>
            <a:prstDash val="solid"/>
            <a:round/>
            <a:headEnd type="none" w="med" len="med"/>
            <a:tailEnd type="none" w="med" len="med"/>
          </a:ln>
          <a:effectLst>
            <a:glow rad="139700">
              <a:schemeClr val="accent3">
                <a:satMod val="175000"/>
                <a:alpha val="40000"/>
              </a:schemeClr>
            </a:glow>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DB</a:t>
            </a:r>
          </a:p>
        </p:txBody>
      </p:sp>
    </p:spTree>
    <p:extLst>
      <p:ext uri="{BB962C8B-B14F-4D97-AF65-F5344CB8AC3E}">
        <p14:creationId xmlns:p14="http://schemas.microsoft.com/office/powerpoint/2010/main" val="17784351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69</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86284" y="5554513"/>
            <a:ext cx="6926356" cy="1191816"/>
          </a:xfrm>
          <a:prstGeom prst="wedgeRoundRectCallout">
            <a:avLst>
              <a:gd name="adj1" fmla="val 40746"/>
              <a:gd name="adj2" fmla="val -172737"/>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Need to split classical atomicity into </a:t>
            </a:r>
            <a:r>
              <a:rPr kumimoji="0" lang="en-US" sz="3200" b="0" i="1" u="none" strike="noStrike" cap="none" normalizeH="0" baseline="0" dirty="0">
                <a:ln>
                  <a:noFill/>
                </a:ln>
                <a:solidFill>
                  <a:schemeClr val="tx1"/>
                </a:solidFill>
                <a:effectLst/>
                <a:latin typeface="Arial" panose="020B0604020202020204" pitchFamily="34" charset="0"/>
                <a:cs typeface="Arial" panose="020B0604020202020204" pitchFamily="34" charset="0"/>
              </a:rPr>
              <a:t>safety</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and </a:t>
            </a:r>
            <a:r>
              <a:rPr kumimoji="0" lang="en-US" sz="3200" b="0" i="1" u="none" strike="noStrike" cap="none" normalizeH="0" baseline="0" dirty="0">
                <a:ln>
                  <a:noFill/>
                </a:ln>
                <a:solidFill>
                  <a:schemeClr val="tx1"/>
                </a:solidFill>
                <a:effectLst/>
                <a:latin typeface="Arial" panose="020B0604020202020204" pitchFamily="34" charset="0"/>
                <a:cs typeface="Arial" panose="020B0604020202020204" pitchFamily="34" charset="0"/>
              </a:rPr>
              <a:t>liveness</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properties</a:t>
            </a:r>
          </a:p>
        </p:txBody>
      </p:sp>
    </p:spTree>
    <p:extLst>
      <p:ext uri="{BB962C8B-B14F-4D97-AF65-F5344CB8AC3E}">
        <p14:creationId xmlns:p14="http://schemas.microsoft.com/office/powerpoint/2010/main" val="2790472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2FA7E2-F53B-A31C-DCEC-198029C98829}"/>
              </a:ext>
            </a:extLst>
          </p:cNvPr>
          <p:cNvSpPr>
            <a:spLocks noGrp="1"/>
          </p:cNvSpPr>
          <p:nvPr>
            <p:ph type="sldNum" sz="quarter" idx="11"/>
          </p:nvPr>
        </p:nvSpPr>
        <p:spPr/>
        <p:txBody>
          <a:bodyPr/>
          <a:lstStyle/>
          <a:p>
            <a:pPr>
              <a:defRPr/>
            </a:pPr>
            <a:fld id="{FE25F947-77F5-4CA6-8472-B4B2967773ED}" type="slidenum">
              <a:rPr lang="x-none" smtClean="0"/>
              <a:pPr>
                <a:defRPr/>
              </a:pPr>
              <a:t>7</a:t>
            </a:fld>
            <a:endParaRPr lang="en-US" dirty="0"/>
          </a:p>
        </p:txBody>
      </p:sp>
      <p:sp>
        <p:nvSpPr>
          <p:cNvPr id="4" name="TextBox 3">
            <a:extLst>
              <a:ext uri="{FF2B5EF4-FFF2-40B4-BE49-F238E27FC236}">
                <a16:creationId xmlns:a16="http://schemas.microsoft.com/office/drawing/2014/main" id="{429C1B0D-92CD-5A32-486A-30CD693FA345}"/>
              </a:ext>
            </a:extLst>
          </p:cNvPr>
          <p:cNvSpPr txBox="1"/>
          <p:nvPr/>
        </p:nvSpPr>
        <p:spPr bwMode="auto">
          <a:xfrm>
            <a:off x="906275" y="1256442"/>
            <a:ext cx="663964"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txn</a:t>
            </a:r>
          </a:p>
        </p:txBody>
      </p:sp>
      <p:cxnSp>
        <p:nvCxnSpPr>
          <p:cNvPr id="6" name="Straight Arrow Connector 5">
            <a:extLst>
              <a:ext uri="{FF2B5EF4-FFF2-40B4-BE49-F238E27FC236}">
                <a16:creationId xmlns:a16="http://schemas.microsoft.com/office/drawing/2014/main" id="{4E46D77B-FBC9-1003-3F80-7A2E416FEB11}"/>
              </a:ext>
            </a:extLst>
          </p:cNvPr>
          <p:cNvCxnSpPr>
            <a:cxnSpLocks/>
            <a:stCxn id="4" idx="2"/>
            <a:endCxn id="5" idx="1"/>
          </p:cNvCxnSpPr>
          <p:nvPr/>
        </p:nvCxnSpPr>
        <p:spPr bwMode="auto">
          <a:xfrm>
            <a:off x="1238257" y="1779662"/>
            <a:ext cx="810318" cy="1468880"/>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7" name="TextBox 6">
            <a:extLst>
              <a:ext uri="{FF2B5EF4-FFF2-40B4-BE49-F238E27FC236}">
                <a16:creationId xmlns:a16="http://schemas.microsoft.com/office/drawing/2014/main" id="{C9C9B3E6-E73C-622F-3372-FEFC99A6864D}"/>
              </a:ext>
            </a:extLst>
          </p:cNvPr>
          <p:cNvSpPr txBox="1"/>
          <p:nvPr/>
        </p:nvSpPr>
        <p:spPr bwMode="auto">
          <a:xfrm>
            <a:off x="2589588" y="1256442"/>
            <a:ext cx="1064715"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event</a:t>
            </a:r>
          </a:p>
        </p:txBody>
      </p:sp>
      <p:cxnSp>
        <p:nvCxnSpPr>
          <p:cNvPr id="8" name="Straight Arrow Connector 7">
            <a:extLst>
              <a:ext uri="{FF2B5EF4-FFF2-40B4-BE49-F238E27FC236}">
                <a16:creationId xmlns:a16="http://schemas.microsoft.com/office/drawing/2014/main" id="{AF83E8F2-BC32-90C4-8F54-8577959BB3E8}"/>
              </a:ext>
            </a:extLst>
          </p:cNvPr>
          <p:cNvCxnSpPr>
            <a:cxnSpLocks/>
            <a:stCxn id="5" idx="1"/>
            <a:endCxn id="7" idx="2"/>
          </p:cNvCxnSpPr>
          <p:nvPr/>
        </p:nvCxnSpPr>
        <p:spPr bwMode="auto">
          <a:xfrm flipV="1">
            <a:off x="2048575" y="1779662"/>
            <a:ext cx="1073371" cy="1468880"/>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13" name="TextBox 12">
            <a:extLst>
              <a:ext uri="{FF2B5EF4-FFF2-40B4-BE49-F238E27FC236}">
                <a16:creationId xmlns:a16="http://schemas.microsoft.com/office/drawing/2014/main" id="{CF9B43C9-8F6C-5F7E-1818-7115D83973CB}"/>
              </a:ext>
            </a:extLst>
          </p:cNvPr>
          <p:cNvSpPr txBox="1"/>
          <p:nvPr/>
        </p:nvSpPr>
        <p:spPr bwMode="auto">
          <a:xfrm>
            <a:off x="4173157" y="1256442"/>
            <a:ext cx="1592671"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rPr>
              <a:t>Relay</a:t>
            </a:r>
          </a:p>
        </p:txBody>
      </p:sp>
      <p:sp>
        <p:nvSpPr>
          <p:cNvPr id="15" name="TextBox 14">
            <a:extLst>
              <a:ext uri="{FF2B5EF4-FFF2-40B4-BE49-F238E27FC236}">
                <a16:creationId xmlns:a16="http://schemas.microsoft.com/office/drawing/2014/main" id="{634F78E0-3ABF-DA9B-DEB4-F03A99BD9E77}"/>
              </a:ext>
            </a:extLst>
          </p:cNvPr>
          <p:cNvSpPr txBox="1"/>
          <p:nvPr/>
        </p:nvSpPr>
        <p:spPr bwMode="auto">
          <a:xfrm>
            <a:off x="6431461" y="1256442"/>
            <a:ext cx="2501006" cy="1158146"/>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noAutofit/>
          </a:bodyPr>
          <a:lstStyle/>
          <a:p>
            <a:pPr algn="l"/>
            <a:r>
              <a:rPr lang="en-US" sz="2800" dirty="0">
                <a:solidFill>
                  <a:srgbClr val="FFFF00"/>
                </a:solidFill>
                <a:latin typeface="Arial" panose="020B0604020202020204" pitchFamily="34" charset="0"/>
                <a:cs typeface="Arial" panose="020B0604020202020204" pitchFamily="34" charset="0"/>
              </a:rPr>
              <a:t>txn</a:t>
            </a:r>
          </a:p>
        </p:txBody>
      </p:sp>
      <p:cxnSp>
        <p:nvCxnSpPr>
          <p:cNvPr id="16" name="Straight Arrow Connector 15">
            <a:extLst>
              <a:ext uri="{FF2B5EF4-FFF2-40B4-BE49-F238E27FC236}">
                <a16:creationId xmlns:a16="http://schemas.microsoft.com/office/drawing/2014/main" id="{B3DB28BF-6C7F-172C-9AC5-EAB483E358C8}"/>
              </a:ext>
            </a:extLst>
          </p:cNvPr>
          <p:cNvCxnSpPr>
            <a:cxnSpLocks/>
          </p:cNvCxnSpPr>
          <p:nvPr/>
        </p:nvCxnSpPr>
        <p:spPr bwMode="auto">
          <a:xfrm>
            <a:off x="3654303" y="1518052"/>
            <a:ext cx="518854" cy="0"/>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19" name="Straight Arrow Connector 18">
            <a:extLst>
              <a:ext uri="{FF2B5EF4-FFF2-40B4-BE49-F238E27FC236}">
                <a16:creationId xmlns:a16="http://schemas.microsoft.com/office/drawing/2014/main" id="{856ED429-2256-DDDC-F5C7-D67B54F8709E}"/>
              </a:ext>
            </a:extLst>
          </p:cNvPr>
          <p:cNvCxnSpPr>
            <a:cxnSpLocks/>
          </p:cNvCxnSpPr>
          <p:nvPr/>
        </p:nvCxnSpPr>
        <p:spPr bwMode="auto">
          <a:xfrm>
            <a:off x="5765828" y="1518052"/>
            <a:ext cx="665633" cy="0"/>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5411B72-C07F-D6F5-3447-672D66EE3170}"/>
              </a:ext>
            </a:extLst>
          </p:cNvPr>
          <p:cNvCxnSpPr>
            <a:cxnSpLocks/>
            <a:stCxn id="15" idx="2"/>
          </p:cNvCxnSpPr>
          <p:nvPr/>
        </p:nvCxnSpPr>
        <p:spPr bwMode="auto">
          <a:xfrm>
            <a:off x="7681964" y="2414588"/>
            <a:ext cx="0" cy="833954"/>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44" name="TextBox 43">
            <a:extLst>
              <a:ext uri="{FF2B5EF4-FFF2-40B4-BE49-F238E27FC236}">
                <a16:creationId xmlns:a16="http://schemas.microsoft.com/office/drawing/2014/main" id="{CBD484A7-0DB1-2E1C-A4AF-F9FE30D73DBC}"/>
              </a:ext>
            </a:extLst>
          </p:cNvPr>
          <p:cNvSpPr txBox="1"/>
          <p:nvPr/>
        </p:nvSpPr>
        <p:spPr bwMode="auto">
          <a:xfrm>
            <a:off x="7215651" y="1629758"/>
            <a:ext cx="1483099"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trust me</a:t>
            </a:r>
          </a:p>
        </p:txBody>
      </p:sp>
      <p:sp>
        <p:nvSpPr>
          <p:cNvPr id="5" name="Flowchart: Magnetic Disk 4">
            <a:extLst>
              <a:ext uri="{FF2B5EF4-FFF2-40B4-BE49-F238E27FC236}">
                <a16:creationId xmlns:a16="http://schemas.microsoft.com/office/drawing/2014/main" id="{7CF0F06D-2E16-4853-8F68-FA2DDCA3BAD7}"/>
              </a:ext>
            </a:extLst>
          </p:cNvPr>
          <p:cNvSpPr/>
          <p:nvPr/>
        </p:nvSpPr>
        <p:spPr bwMode="auto">
          <a:xfrm>
            <a:off x="1053254" y="3248542"/>
            <a:ext cx="1990641" cy="1181438"/>
          </a:xfrm>
          <a:prstGeom prst="flowChartMagneticDisk">
            <a:avLst/>
          </a:prstGeom>
          <a:solidFill>
            <a:schemeClr val="bg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source chain</a:t>
            </a:r>
          </a:p>
        </p:txBody>
      </p:sp>
      <p:sp>
        <p:nvSpPr>
          <p:cNvPr id="20" name="Flowchart: Magnetic Disk 19">
            <a:extLst>
              <a:ext uri="{FF2B5EF4-FFF2-40B4-BE49-F238E27FC236}">
                <a16:creationId xmlns:a16="http://schemas.microsoft.com/office/drawing/2014/main" id="{D3E70FF6-FDFD-48D7-AF23-FD3DD4B7F60A}"/>
              </a:ext>
            </a:extLst>
          </p:cNvPr>
          <p:cNvSpPr/>
          <p:nvPr/>
        </p:nvSpPr>
        <p:spPr bwMode="auto">
          <a:xfrm>
            <a:off x="6413928" y="3248542"/>
            <a:ext cx="1990641" cy="1181438"/>
          </a:xfrm>
          <a:prstGeom prst="flowChartMagneticDisk">
            <a:avLst/>
          </a:prstGeom>
          <a:solidFill>
            <a:schemeClr val="bg1"/>
          </a:solidFill>
          <a:ln w="38100" cap="flat" cmpd="sng" algn="ctr">
            <a:solidFill>
              <a:srgbClr val="92D05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dest chain</a:t>
            </a:r>
          </a:p>
        </p:txBody>
      </p:sp>
    </p:spTree>
    <p:extLst>
      <p:ext uri="{BB962C8B-B14F-4D97-AF65-F5344CB8AC3E}">
        <p14:creationId xmlns:p14="http://schemas.microsoft.com/office/powerpoint/2010/main" val="1666371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7" grpId="0" animBg="1"/>
      <p:bldP spid="13" grpId="0" animBg="1"/>
      <p:bldP spid="15" grpId="0" animBg="1"/>
      <p:bldP spid="44"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70</a:t>
            </a:fld>
            <a:endParaRPr lang="en-US" dirty="0"/>
          </a:p>
        </p:txBody>
      </p:sp>
      <p:pic>
        <p:nvPicPr>
          <p:cNvPr id="1026" name="Picture 2" descr="https://www.cloudpassage.com/wp-content/uploads/sites/2/2013/04/Not-Like-The-Others-Owl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 y="746918"/>
            <a:ext cx="9143462" cy="5364164"/>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ular Callout 3"/>
          <p:cNvSpPr/>
          <p:nvPr/>
        </p:nvSpPr>
        <p:spPr bwMode="auto">
          <a:xfrm>
            <a:off x="5842892" y="4076701"/>
            <a:ext cx="2043808" cy="510778"/>
          </a:xfrm>
          <a:prstGeom prst="wedgeRoundRectCallout">
            <a:avLst>
              <a:gd name="adj1" fmla="val 34649"/>
              <a:gd name="adj2" fmla="val -187384"/>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I’m OK</a:t>
            </a:r>
          </a:p>
        </p:txBody>
      </p:sp>
      <p:sp>
        <p:nvSpPr>
          <p:cNvPr id="8" name="Rounded Rectangular Callout 7"/>
          <p:cNvSpPr/>
          <p:nvPr/>
        </p:nvSpPr>
        <p:spPr bwMode="auto">
          <a:xfrm>
            <a:off x="1937642" y="3973712"/>
            <a:ext cx="2043808" cy="510778"/>
          </a:xfrm>
          <a:prstGeom prst="wedgeRoundRectCallout">
            <a:avLst>
              <a:gd name="adj1" fmla="val 34649"/>
              <a:gd name="adj2" fmla="val -187384"/>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I’m OK</a:t>
            </a:r>
          </a:p>
        </p:txBody>
      </p:sp>
      <p:sp>
        <p:nvSpPr>
          <p:cNvPr id="9" name="Rounded Rectangular Callout 8"/>
          <p:cNvSpPr/>
          <p:nvPr/>
        </p:nvSpPr>
        <p:spPr bwMode="auto">
          <a:xfrm>
            <a:off x="171663" y="3531396"/>
            <a:ext cx="2043808" cy="510778"/>
          </a:xfrm>
          <a:prstGeom prst="wedgeRoundRectCallout">
            <a:avLst>
              <a:gd name="adj1" fmla="val -3566"/>
              <a:gd name="adj2" fmla="val -127710"/>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I’m OK</a:t>
            </a:r>
          </a:p>
        </p:txBody>
      </p:sp>
      <p:sp>
        <p:nvSpPr>
          <p:cNvPr id="10" name="Rounded Rectangular Callout 9"/>
          <p:cNvSpPr/>
          <p:nvPr/>
        </p:nvSpPr>
        <p:spPr bwMode="auto">
          <a:xfrm>
            <a:off x="3550096" y="4812508"/>
            <a:ext cx="2043808" cy="510778"/>
          </a:xfrm>
          <a:prstGeom prst="wedgeRoundRectCallout">
            <a:avLst>
              <a:gd name="adj1" fmla="val 43038"/>
              <a:gd name="adj2" fmla="val -355216"/>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Uh-oh</a:t>
            </a:r>
          </a:p>
        </p:txBody>
      </p:sp>
      <p:sp>
        <p:nvSpPr>
          <p:cNvPr id="11" name="TextBox 10"/>
          <p:cNvSpPr txBox="1"/>
          <p:nvPr/>
        </p:nvSpPr>
        <p:spPr bwMode="auto">
          <a:xfrm>
            <a:off x="368177" y="269864"/>
            <a:ext cx="6427070" cy="954107"/>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chemeClr val="tx1"/>
                </a:solidFill>
                <a:latin typeface="Arial" panose="020B0604020202020204" pitchFamily="34" charset="0"/>
              </a:rPr>
              <a:t>Safety</a:t>
            </a:r>
            <a:r>
              <a:rPr lang="en-US" sz="2800" b="1" dirty="0">
                <a:solidFill>
                  <a:srgbClr val="FFFF00"/>
                </a:solidFill>
                <a:latin typeface="Arial" panose="020B0604020202020204" pitchFamily="34" charset="0"/>
              </a:rPr>
              <a:t>: Even If some parties deviate, </a:t>
            </a:r>
          </a:p>
          <a:p>
            <a:pPr algn="l"/>
            <a:r>
              <a:rPr lang="en-US" sz="2800" b="1" dirty="0">
                <a:solidFill>
                  <a:srgbClr val="FFFF00"/>
                </a:solidFill>
                <a:latin typeface="Arial" panose="020B0604020202020204" pitchFamily="34" charset="0"/>
              </a:rPr>
              <a:t>no conforming party  is “</a:t>
            </a:r>
            <a:r>
              <a:rPr lang="en-US" sz="2800" b="1" dirty="0">
                <a:solidFill>
                  <a:schemeClr val="tx1"/>
                </a:solidFill>
                <a:latin typeface="Arial" panose="020B0604020202020204" pitchFamily="34" charset="0"/>
              </a:rPr>
              <a:t>worse off</a:t>
            </a:r>
            <a:r>
              <a:rPr lang="en-US" sz="2800" b="1" dirty="0">
                <a:solidFill>
                  <a:srgbClr val="FFFF00"/>
                </a:solidFill>
                <a:latin typeface="Arial" panose="020B0604020202020204" pitchFamily="34" charset="0"/>
              </a:rPr>
              <a:t>”</a:t>
            </a:r>
          </a:p>
        </p:txBody>
      </p:sp>
    </p:spTree>
    <p:extLst>
      <p:ext uri="{BB962C8B-B14F-4D97-AF65-F5344CB8AC3E}">
        <p14:creationId xmlns:p14="http://schemas.microsoft.com/office/powerpoint/2010/main" val="1102248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8"/>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4"/>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0"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71</a:t>
            </a:fld>
            <a:endParaRPr lang="en-US" dirty="0"/>
          </a:p>
        </p:txBody>
      </p:sp>
      <p:pic>
        <p:nvPicPr>
          <p:cNvPr id="4098" name="Picture 2" descr="https://www.researchgate.net/profile/Benjamin_Elman/publication/276114254/figure/fig5/AS:669985152188430@1536748316765/The-Shimonoseki-Treaty-signing-ceremony-in-1895-depicting-Ito-Hirobumi-and-Admiral_W64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24" y="956469"/>
            <a:ext cx="9532649" cy="49450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bwMode="auto">
          <a:xfrm>
            <a:off x="303665" y="479415"/>
            <a:ext cx="5468698" cy="954107"/>
          </a:xfrm>
          <a:prstGeom prst="rect">
            <a:avLst/>
          </a:prstGeom>
          <a:solidFill>
            <a:schemeClr val="bg1"/>
          </a:solidFill>
          <a:ln w="76200">
            <a:solidFill>
              <a:srgbClr val="66FF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chemeClr val="tx1"/>
                </a:solidFill>
                <a:latin typeface="Arial" panose="020B0604020202020204" pitchFamily="34" charset="0"/>
              </a:rPr>
              <a:t>Liveness</a:t>
            </a:r>
            <a:r>
              <a:rPr lang="en-US" sz="2800" b="1" dirty="0">
                <a:solidFill>
                  <a:srgbClr val="FFFF00"/>
                </a:solidFill>
                <a:latin typeface="Arial" panose="020B0604020202020204" pitchFamily="34" charset="0"/>
              </a:rPr>
              <a:t>: If all parties conform, all swaps take place</a:t>
            </a:r>
          </a:p>
        </p:txBody>
      </p:sp>
      <p:sp>
        <p:nvSpPr>
          <p:cNvPr id="8" name="Rounded Rectangular Callout 7"/>
          <p:cNvSpPr/>
          <p:nvPr/>
        </p:nvSpPr>
        <p:spPr bwMode="auto">
          <a:xfrm>
            <a:off x="628863" y="2925368"/>
            <a:ext cx="2043808" cy="510778"/>
          </a:xfrm>
          <a:prstGeom prst="wedgeRoundRectCallout">
            <a:avLst>
              <a:gd name="adj1" fmla="val -3566"/>
              <a:gd name="adj2" fmla="val -127710"/>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
        <p:nvSpPr>
          <p:cNvPr id="9" name="Rounded Rectangular Callout 8"/>
          <p:cNvSpPr/>
          <p:nvPr/>
        </p:nvSpPr>
        <p:spPr bwMode="auto">
          <a:xfrm>
            <a:off x="5619963" y="2840836"/>
            <a:ext cx="2043808" cy="510778"/>
          </a:xfrm>
          <a:prstGeom prst="wedgeRoundRectCallout">
            <a:avLst>
              <a:gd name="adj1" fmla="val -38985"/>
              <a:gd name="adj2" fmla="val -183654"/>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
        <p:nvSpPr>
          <p:cNvPr id="10" name="Rounded Rectangular Callout 9"/>
          <p:cNvSpPr/>
          <p:nvPr/>
        </p:nvSpPr>
        <p:spPr bwMode="auto">
          <a:xfrm>
            <a:off x="7100192" y="922744"/>
            <a:ext cx="2043808" cy="510778"/>
          </a:xfrm>
          <a:prstGeom prst="wedgeRoundRectCallout">
            <a:avLst>
              <a:gd name="adj1" fmla="val -17547"/>
              <a:gd name="adj2" fmla="val 107255"/>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
        <p:nvSpPr>
          <p:cNvPr id="11" name="Rounded Rectangular Callout 10"/>
          <p:cNvSpPr/>
          <p:nvPr/>
        </p:nvSpPr>
        <p:spPr bwMode="auto">
          <a:xfrm>
            <a:off x="3728555" y="3144450"/>
            <a:ext cx="2043808" cy="510778"/>
          </a:xfrm>
          <a:prstGeom prst="wedgeRoundRectCallout">
            <a:avLst>
              <a:gd name="adj1" fmla="val -38985"/>
              <a:gd name="adj2" fmla="val -183654"/>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Done!</a:t>
            </a:r>
          </a:p>
        </p:txBody>
      </p:sp>
    </p:spTree>
    <p:extLst>
      <p:ext uri="{BB962C8B-B14F-4D97-AF65-F5344CB8AC3E}">
        <p14:creationId xmlns:p14="http://schemas.microsoft.com/office/powerpoint/2010/main" val="283684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9"/>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72</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609959" y="4892754"/>
            <a:ext cx="6424331" cy="1736646"/>
          </a:xfrm>
          <a:prstGeom prst="wedgeRoundRectCallout">
            <a:avLst>
              <a:gd name="adj1" fmla="val 38461"/>
              <a:gd name="adj2" fmla="val -103196"/>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If all conform, it happens,</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otherwise,</a:t>
            </a:r>
            <a:r>
              <a:rPr kumimoji="0" lang="en-US" sz="3200" b="0" i="0" u="none" strike="noStrike" cap="none" normalizeH="0" dirty="0">
                <a:ln>
                  <a:noFill/>
                </a:ln>
                <a:solidFill>
                  <a:srgbClr val="FFFF00"/>
                </a:solidFill>
                <a:effectLst/>
                <a:latin typeface="Arial" panose="020B0604020202020204" pitchFamily="34" charset="0"/>
                <a:cs typeface="Arial" panose="020B0604020202020204" pitchFamily="34" charset="0"/>
              </a:rPr>
              <a:t> conforming parties  “</a:t>
            </a:r>
            <a:r>
              <a:rPr kumimoji="0" lang="en-US" sz="3200" b="0" i="1" u="none" strike="noStrike" cap="none" normalizeH="0" dirty="0">
                <a:ln>
                  <a:noFill/>
                </a:ln>
                <a:solidFill>
                  <a:schemeClr val="tx1"/>
                </a:solidFill>
                <a:effectLst/>
                <a:latin typeface="Arial" panose="020B0604020202020204" pitchFamily="34" charset="0"/>
                <a:cs typeface="Arial" panose="020B0604020202020204" pitchFamily="34" charset="0"/>
              </a:rPr>
              <a:t>no worse off</a:t>
            </a:r>
            <a:r>
              <a:rPr kumimoji="0" lang="en-US" sz="3200" b="0" i="0" u="none" strike="noStrike" cap="none" normalizeH="0" dirty="0">
                <a:ln>
                  <a:noFill/>
                </a:ln>
                <a:solidFill>
                  <a:srgbClr val="FFFF00"/>
                </a:solidFill>
                <a:effectLst/>
                <a:latin typeface="Arial" panose="020B0604020202020204" pitchFamily="34" charset="0"/>
                <a:cs typeface="Arial" panose="020B0604020202020204" pitchFamily="34" charset="0"/>
              </a:rPr>
              <a:t>”</a:t>
            </a:r>
            <a:endPar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97437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73</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2244437" y="4740354"/>
            <a:ext cx="4655125" cy="1736646"/>
          </a:xfrm>
          <a:prstGeom prst="wedgeRoundRectCallout">
            <a:avLst>
              <a:gd name="adj1" fmla="val 37420"/>
              <a:gd name="adj2" fmla="val -88515"/>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What does this </a:t>
            </a:r>
            <a:r>
              <a:rPr kumimoji="0" lang="en-US" sz="3200" b="0" i="1" u="none" strike="noStrike" cap="none" normalizeH="0" baseline="0" dirty="0">
                <a:ln>
                  <a:noFill/>
                </a:ln>
                <a:solidFill>
                  <a:srgbClr val="FFFF00"/>
                </a:solidFill>
                <a:effectLst/>
                <a:latin typeface="Arial" panose="020B0604020202020204" pitchFamily="34" charset="0"/>
                <a:cs typeface="Arial" panose="020B0604020202020204" pitchFamily="34" charset="0"/>
              </a:rPr>
              <a:t>mean</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for cross-blockchain transactions?</a:t>
            </a:r>
          </a:p>
        </p:txBody>
      </p:sp>
    </p:spTree>
    <p:extLst>
      <p:ext uri="{BB962C8B-B14F-4D97-AF65-F5344CB8AC3E}">
        <p14:creationId xmlns:p14="http://schemas.microsoft.com/office/powerpoint/2010/main" val="97590939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https://beingabeautifulmess.files.wordpress.com/2012/07/4283487050_c2d162a6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791" y="-72606"/>
            <a:ext cx="11247582" cy="70032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85800" y="533400"/>
            <a:ext cx="7772400" cy="1143000"/>
          </a:xfrm>
        </p:spPr>
        <p:txBody>
          <a:bodyPr/>
          <a:lstStyle/>
          <a:p>
            <a:r>
              <a:rPr lang="en-US" dirty="0">
                <a:solidFill>
                  <a:srgbClr val="FFFF00"/>
                </a:solidFill>
              </a:rPr>
              <a:t>Strong Nash Equilibrium</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74</a:t>
            </a:fld>
            <a:endParaRPr lang="en-US" dirty="0"/>
          </a:p>
        </p:txBody>
      </p:sp>
      <p:sp>
        <p:nvSpPr>
          <p:cNvPr id="5" name="TextBox 4"/>
          <p:cNvSpPr txBox="1"/>
          <p:nvPr/>
        </p:nvSpPr>
        <p:spPr bwMode="auto">
          <a:xfrm>
            <a:off x="465336" y="2234076"/>
            <a:ext cx="5838458" cy="523220"/>
          </a:xfrm>
          <a:prstGeom prst="rect">
            <a:avLst/>
          </a:prstGeom>
          <a:solidFill>
            <a:schemeClr val="bg1"/>
          </a:solidFill>
          <a:ln w="76200">
            <a:solidFill>
              <a:srgbClr val="0000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b="1" dirty="0">
                <a:solidFill>
                  <a:srgbClr val="FFFF00"/>
                </a:solidFill>
                <a:latin typeface="Arial" panose="020B0604020202020204" pitchFamily="34" charset="0"/>
              </a:rPr>
              <a:t>Everyone follows one strategy …</a:t>
            </a:r>
            <a:endParaRPr lang="en-US" sz="2800" b="1" cap="small" dirty="0">
              <a:solidFill>
                <a:srgbClr val="FFFF00"/>
              </a:solidFill>
              <a:latin typeface="Arial" panose="020B0604020202020204" pitchFamily="34" charset="0"/>
            </a:endParaRPr>
          </a:p>
        </p:txBody>
      </p:sp>
      <p:sp>
        <p:nvSpPr>
          <p:cNvPr id="6" name="TextBox 5"/>
          <p:cNvSpPr txBox="1"/>
          <p:nvPr/>
        </p:nvSpPr>
        <p:spPr bwMode="auto">
          <a:xfrm>
            <a:off x="465336" y="3417308"/>
            <a:ext cx="4879862"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b="1" dirty="0">
                <a:solidFill>
                  <a:srgbClr val="FFFF00"/>
                </a:solidFill>
                <a:latin typeface="Arial" panose="020B0604020202020204" pitchFamily="34" charset="0"/>
              </a:rPr>
              <a:t>But if a coalition deviates…</a:t>
            </a:r>
            <a:endParaRPr lang="en-US" sz="2800" b="1" cap="small" dirty="0">
              <a:solidFill>
                <a:srgbClr val="FFFF00"/>
              </a:solidFill>
              <a:latin typeface="Arial" panose="020B0604020202020204" pitchFamily="34" charset="0"/>
            </a:endParaRPr>
          </a:p>
        </p:txBody>
      </p:sp>
      <p:sp>
        <p:nvSpPr>
          <p:cNvPr id="7" name="TextBox 6"/>
          <p:cNvSpPr txBox="1"/>
          <p:nvPr/>
        </p:nvSpPr>
        <p:spPr bwMode="auto">
          <a:xfrm>
            <a:off x="465336" y="4600540"/>
            <a:ext cx="4637808" cy="523220"/>
          </a:xfrm>
          <a:prstGeom prst="rect">
            <a:avLst/>
          </a:prstGeom>
          <a:solidFill>
            <a:schemeClr val="bg1"/>
          </a:solidFill>
          <a:ln w="76200">
            <a:solidFill>
              <a:srgbClr val="FF99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b="1" dirty="0">
                <a:solidFill>
                  <a:srgbClr val="FFFF00"/>
                </a:solidFill>
                <a:latin typeface="Arial" panose="020B0604020202020204" pitchFamily="34" charset="0"/>
              </a:rPr>
              <a:t>It won’t improve its payoff</a:t>
            </a:r>
            <a:endParaRPr lang="en-US" sz="2800" b="1" cap="small" dirty="0">
              <a:solidFill>
                <a:srgbClr val="FFFF00"/>
              </a:solidFill>
              <a:latin typeface="Arial" panose="020B0604020202020204" pitchFamily="34" charset="0"/>
            </a:endParaRPr>
          </a:p>
        </p:txBody>
      </p:sp>
      <p:sp>
        <p:nvSpPr>
          <p:cNvPr id="8" name="TextBox 7">
            <a:extLst>
              <a:ext uri="{FF2B5EF4-FFF2-40B4-BE49-F238E27FC236}">
                <a16:creationId xmlns:a16="http://schemas.microsoft.com/office/drawing/2014/main" id="{16939DC4-0C11-4224-9AC7-764BF37287D7}"/>
              </a:ext>
            </a:extLst>
          </p:cNvPr>
          <p:cNvSpPr txBox="1"/>
          <p:nvPr/>
        </p:nvSpPr>
        <p:spPr bwMode="auto">
          <a:xfrm>
            <a:off x="465336" y="5783771"/>
            <a:ext cx="3832344" cy="523220"/>
          </a:xfrm>
          <a:prstGeom prst="rect">
            <a:avLst/>
          </a:prstGeom>
          <a:solidFill>
            <a:schemeClr val="bg1"/>
          </a:solidFill>
          <a:ln w="76200">
            <a:solidFill>
              <a:srgbClr val="66FF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b="1" dirty="0">
                <a:solidFill>
                  <a:srgbClr val="FFFF00"/>
                </a:solidFill>
                <a:latin typeface="Arial" panose="020B0604020202020204" pitchFamily="34" charset="0"/>
              </a:rPr>
              <a:t>Rational to conform</a:t>
            </a:r>
          </a:p>
        </p:txBody>
      </p:sp>
    </p:spTree>
    <p:extLst>
      <p:ext uri="{BB962C8B-B14F-4D97-AF65-F5344CB8AC3E}">
        <p14:creationId xmlns:p14="http://schemas.microsoft.com/office/powerpoint/2010/main" val="2870033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75</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2057258" y="4852392"/>
            <a:ext cx="4655125" cy="1191816"/>
          </a:xfrm>
          <a:prstGeom prst="wedgeRoundRectCallout">
            <a:avLst>
              <a:gd name="adj1" fmla="val 39731"/>
              <a:gd name="adj2" fmla="val -125405"/>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No coalition has an incentive to deviate.</a:t>
            </a:r>
          </a:p>
        </p:txBody>
      </p:sp>
    </p:spTree>
    <p:extLst>
      <p:ext uri="{BB962C8B-B14F-4D97-AF65-F5344CB8AC3E}">
        <p14:creationId xmlns:p14="http://schemas.microsoft.com/office/powerpoint/2010/main" val="18026307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Classical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76</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988139" y="4954250"/>
            <a:ext cx="5349907" cy="1191816"/>
          </a:xfrm>
          <a:prstGeom prst="wedgeRoundRectCallout">
            <a:avLst>
              <a:gd name="adj1" fmla="val 45963"/>
              <a:gd name="adj2" fmla="val -141054"/>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But intermediate states not hidden in swap protocols!</a:t>
            </a:r>
          </a:p>
        </p:txBody>
      </p:sp>
    </p:spTree>
    <p:extLst>
      <p:ext uri="{BB962C8B-B14F-4D97-AF65-F5344CB8AC3E}">
        <p14:creationId xmlns:p14="http://schemas.microsoft.com/office/powerpoint/2010/main" val="34223860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Picture 10" descr="Algorand Crypto PNG Transparent Images | PNG All">
            <a:extLst>
              <a:ext uri="{FF2B5EF4-FFF2-40B4-BE49-F238E27FC236}">
                <a16:creationId xmlns:a16="http://schemas.microsoft.com/office/drawing/2014/main" id="{4D62153E-A446-4E0E-B7BC-442629B6083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26675" y="1904899"/>
            <a:ext cx="703744" cy="703744"/>
          </a:xfrm>
          <a:prstGeom prst="rect">
            <a:avLst/>
          </a:prstGeom>
          <a:noFill/>
          <a:extLst>
            <a:ext uri="{909E8E84-426E-40DD-AFC4-6F175D3DCCD1}">
              <a14:hiddenFill xmlns:a14="http://schemas.microsoft.com/office/drawing/2010/main">
                <a:solidFill>
                  <a:srgbClr val="FFFFFF"/>
                </a:solidFill>
              </a14:hiddenFill>
            </a:ext>
          </a:extLst>
        </p:spPr>
      </p:pic>
      <p:sp>
        <p:nvSpPr>
          <p:cNvPr id="55" name="Curved Down Arrow 54"/>
          <p:cNvSpPr/>
          <p:nvPr/>
        </p:nvSpPr>
        <p:spPr bwMode="auto">
          <a:xfrm>
            <a:off x="2136819" y="1942160"/>
            <a:ext cx="4781306" cy="800924"/>
          </a:xfrm>
          <a:prstGeom prst="curvedDownArrow">
            <a:avLst/>
          </a:prstGeom>
          <a:solidFill>
            <a:schemeClr val="tx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56" name="Curved Down Arrow 55"/>
          <p:cNvSpPr/>
          <p:nvPr/>
        </p:nvSpPr>
        <p:spPr bwMode="auto">
          <a:xfrm rot="7849903">
            <a:off x="5311575" y="4726279"/>
            <a:ext cx="3213100" cy="800924"/>
          </a:xfrm>
          <a:prstGeom prst="curvedDownArrow">
            <a:avLst/>
          </a:prstGeom>
          <a:solidFill>
            <a:schemeClr val="tx1"/>
          </a:solidFill>
          <a:ln w="381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57" name="Curved Down Arrow 56"/>
          <p:cNvSpPr/>
          <p:nvPr/>
        </p:nvSpPr>
        <p:spPr bwMode="auto">
          <a:xfrm rot="13528216">
            <a:off x="619325" y="4982340"/>
            <a:ext cx="3213100" cy="800924"/>
          </a:xfrm>
          <a:prstGeom prst="curvedDownArrow">
            <a:avLst/>
          </a:prstGeom>
          <a:solidFill>
            <a:schemeClr val="tx1"/>
          </a:solidFill>
          <a:ln w="38100" cap="flat" cmpd="sng" algn="ctr">
            <a:solidFill>
              <a:srgbClr val="FF6699"/>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FF0066"/>
              </a:solidFill>
              <a:effectLst/>
              <a:latin typeface="Arial" panose="020B0604020202020204" pitchFamily="34" charset="0"/>
              <a:cs typeface="Arial" panose="020B0604020202020204" pitchFamily="34" charset="0"/>
            </a:endParaRP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77</a:t>
            </a:fld>
            <a:endParaRPr lang="en-US" dirty="0"/>
          </a:p>
        </p:txBody>
      </p:sp>
      <p:grpSp>
        <p:nvGrpSpPr>
          <p:cNvPr id="19" name="Group 4"/>
          <p:cNvGrpSpPr>
            <a:grpSpLocks/>
          </p:cNvGrpSpPr>
          <p:nvPr/>
        </p:nvGrpSpPr>
        <p:grpSpPr bwMode="auto">
          <a:xfrm>
            <a:off x="1097824" y="2743084"/>
            <a:ext cx="1128052" cy="1009310"/>
            <a:chOff x="864" y="1968"/>
            <a:chExt cx="912" cy="816"/>
          </a:xfrm>
        </p:grpSpPr>
        <p:sp>
          <p:nvSpPr>
            <p:cNvPr id="20" name="Freeform 5"/>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1" name="Freeform 6"/>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2" name="Freeform 7"/>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3" name="Freeform 8"/>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4" name="Freeform 10"/>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lumMod val="60000"/>
                <a:lumOff val="40000"/>
              </a:schemeClr>
            </a:solidFill>
            <a:ln w="38100">
              <a:solidFill>
                <a:schemeClr val="tx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5" name="Freeform 11"/>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lumMod val="60000"/>
                <a:lumOff val="40000"/>
              </a:schemeClr>
            </a:solidFill>
            <a:ln w="38100">
              <a:solidFill>
                <a:schemeClr val="tx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6" name="Freeform 12"/>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7" name="Freeform 13"/>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8" name="Freeform 14"/>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29" name="Freeform 15"/>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accent1">
                  <a:lumMod val="60000"/>
                  <a:lumOff val="40000"/>
                </a:schemeClr>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0" name="Freeform 9"/>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lumMod val="60000"/>
                <a:lumOff val="40000"/>
              </a:schemeClr>
            </a:solidFill>
            <a:ln w="38100">
              <a:solidFill>
                <a:schemeClr val="tx1"/>
              </a:solidFill>
              <a:round/>
              <a:headEnd/>
              <a:tailEnd/>
            </a:ln>
          </p:spPr>
          <p:txBody>
            <a:bodyPr wrap="none" anchor="ctr"/>
            <a:lstStyle/>
            <a:p>
              <a:pPr algn="ctr" eaLnBrk="0" hangingPunct="0"/>
              <a:r>
                <a:rPr lang="en-US" sz="4400" b="1" dirty="0">
                  <a:solidFill>
                    <a:schemeClr val="bg1"/>
                  </a:solidFill>
                  <a:latin typeface="Arial" panose="020B0604020202020204" pitchFamily="34" charset="0"/>
                  <a:cs typeface="Arial" panose="020B0604020202020204" pitchFamily="34" charset="0"/>
                </a:rPr>
                <a:t>A</a:t>
              </a:r>
            </a:p>
          </p:txBody>
        </p:sp>
      </p:grpSp>
      <p:pic>
        <p:nvPicPr>
          <p:cNvPr id="18" name="Picture 6" descr="https://bitcoin.org/img/icons/opengraph.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18124" y="1654904"/>
            <a:ext cx="1001773" cy="1001773"/>
          </a:xfrm>
          <a:prstGeom prst="rect">
            <a:avLst/>
          </a:prstGeom>
          <a:noFill/>
          <a:extLst>
            <a:ext uri="{909E8E84-426E-40DD-AFC4-6F175D3DCCD1}">
              <a14:hiddenFill xmlns:a14="http://schemas.microsoft.com/office/drawing/2010/main">
                <a:solidFill>
                  <a:srgbClr val="FFFFFF"/>
                </a:solidFill>
              </a14:hiddenFill>
            </a:ext>
          </a:extLst>
        </p:spPr>
      </p:pic>
      <p:grpSp>
        <p:nvGrpSpPr>
          <p:cNvPr id="31" name="Group 4"/>
          <p:cNvGrpSpPr>
            <a:grpSpLocks/>
          </p:cNvGrpSpPr>
          <p:nvPr/>
        </p:nvGrpSpPr>
        <p:grpSpPr bwMode="auto">
          <a:xfrm>
            <a:off x="6918124" y="2743084"/>
            <a:ext cx="1128052" cy="1009310"/>
            <a:chOff x="864" y="1968"/>
            <a:chExt cx="912" cy="816"/>
          </a:xfrm>
        </p:grpSpPr>
        <p:sp>
          <p:nvSpPr>
            <p:cNvPr id="32" name="Freeform 5"/>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3" name="Freeform 6"/>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4" name="Freeform 7"/>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5" name="Freeform 8"/>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6" name="Freeform 10"/>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tx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7" name="Freeform 11"/>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tx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8" name="Freeform 12"/>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39" name="Freeform 13"/>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40" name="Freeform 14"/>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41" name="Freeform 15"/>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rgbClr val="FFFF00"/>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42" name="Freeform 9"/>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tx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B</a:t>
              </a:r>
            </a:p>
          </p:txBody>
        </p:sp>
      </p:grpSp>
      <p:pic>
        <p:nvPicPr>
          <p:cNvPr id="2052" name="Picture 4" descr="Image result for old cadillac"/>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7606" y="4536611"/>
            <a:ext cx="1508789" cy="875216"/>
          </a:xfrm>
          <a:prstGeom prst="rect">
            <a:avLst/>
          </a:prstGeom>
          <a:noFill/>
          <a:extLst>
            <a:ext uri="{909E8E84-426E-40DD-AFC4-6F175D3DCCD1}">
              <a14:hiddenFill xmlns:a14="http://schemas.microsoft.com/office/drawing/2010/main">
                <a:solidFill>
                  <a:srgbClr val="FFFFFF"/>
                </a:solidFill>
              </a14:hiddenFill>
            </a:ext>
          </a:extLst>
        </p:spPr>
      </p:pic>
      <p:sp>
        <p:nvSpPr>
          <p:cNvPr id="58" name="TextBox 57"/>
          <p:cNvSpPr txBox="1"/>
          <p:nvPr/>
        </p:nvSpPr>
        <p:spPr bwMode="auto">
          <a:xfrm>
            <a:off x="900564" y="2290752"/>
            <a:ext cx="7684636"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Alice, Bob, and Carol put assets in </a:t>
            </a:r>
            <a:r>
              <a:rPr lang="en-US" sz="2800" b="1" dirty="0">
                <a:solidFill>
                  <a:srgbClr val="FF99FF"/>
                </a:solidFill>
                <a:latin typeface="Arial" panose="020B0604020202020204" pitchFamily="34" charset="0"/>
              </a:rPr>
              <a:t>escrow</a:t>
            </a:r>
          </a:p>
        </p:txBody>
      </p:sp>
      <p:sp>
        <p:nvSpPr>
          <p:cNvPr id="59" name="TextBox 58"/>
          <p:cNvSpPr txBox="1"/>
          <p:nvPr/>
        </p:nvSpPr>
        <p:spPr bwMode="auto">
          <a:xfrm>
            <a:off x="900565" y="4891958"/>
            <a:ext cx="6017559" cy="523220"/>
          </a:xfrm>
          <a:prstGeom prst="rect">
            <a:avLst/>
          </a:prstGeom>
          <a:solidFill>
            <a:schemeClr val="bg1"/>
          </a:solidFill>
          <a:ln w="76200">
            <a:solidFill>
              <a:srgbClr val="FFC000"/>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But escrow should be temporary!</a:t>
            </a:r>
          </a:p>
        </p:txBody>
      </p:sp>
      <p:sp>
        <p:nvSpPr>
          <p:cNvPr id="60" name="TextBox 59"/>
          <p:cNvSpPr txBox="1"/>
          <p:nvPr/>
        </p:nvSpPr>
        <p:spPr bwMode="auto">
          <a:xfrm>
            <a:off x="900565" y="3591355"/>
            <a:ext cx="6403472"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square" rtlCol="0">
            <a:spAutoFit/>
          </a:bodyPr>
          <a:lstStyle/>
          <a:p>
            <a:pPr algn="l"/>
            <a:r>
              <a:rPr lang="en-US" sz="2800" b="1" dirty="0">
                <a:solidFill>
                  <a:srgbClr val="FFFF00"/>
                </a:solidFill>
                <a:latin typeface="Arial" panose="020B0604020202020204" pitchFamily="34" charset="0"/>
              </a:rPr>
              <a:t>Contract transfers or refunds assets</a:t>
            </a:r>
          </a:p>
        </p:txBody>
      </p:sp>
      <p:grpSp>
        <p:nvGrpSpPr>
          <p:cNvPr id="3" name="Group 4">
            <a:extLst>
              <a:ext uri="{FF2B5EF4-FFF2-40B4-BE49-F238E27FC236}">
                <a16:creationId xmlns:a16="http://schemas.microsoft.com/office/drawing/2014/main" id="{A1B7236C-C1B1-DC72-286D-B6D8806B66DB}"/>
              </a:ext>
            </a:extLst>
          </p:cNvPr>
          <p:cNvGrpSpPr>
            <a:grpSpLocks/>
          </p:cNvGrpSpPr>
          <p:nvPr/>
        </p:nvGrpSpPr>
        <p:grpSpPr bwMode="auto">
          <a:xfrm>
            <a:off x="3866098" y="5563799"/>
            <a:ext cx="1128052" cy="1009310"/>
            <a:chOff x="864" y="1968"/>
            <a:chExt cx="912" cy="816"/>
          </a:xfrm>
          <a:effectLst>
            <a:glow rad="139700">
              <a:schemeClr val="accent3">
                <a:satMod val="175000"/>
                <a:alpha val="40000"/>
              </a:schemeClr>
            </a:glow>
          </a:effectLst>
        </p:grpSpPr>
        <p:sp>
          <p:nvSpPr>
            <p:cNvPr id="4" name="Freeform 5">
              <a:extLst>
                <a:ext uri="{FF2B5EF4-FFF2-40B4-BE49-F238E27FC236}">
                  <a16:creationId xmlns:a16="http://schemas.microsoft.com/office/drawing/2014/main" id="{47904540-1B1D-0E03-4DA5-0A13AC0D03B5}"/>
                </a:ext>
              </a:extLst>
            </p:cNvPr>
            <p:cNvSpPr>
              <a:spLocks/>
            </p:cNvSpPr>
            <p:nvPr/>
          </p:nvSpPr>
          <p:spPr bwMode="auto">
            <a:xfrm>
              <a:off x="1632" y="220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5" name="Freeform 6">
              <a:extLst>
                <a:ext uri="{FF2B5EF4-FFF2-40B4-BE49-F238E27FC236}">
                  <a16:creationId xmlns:a16="http://schemas.microsoft.com/office/drawing/2014/main" id="{C2F0224F-4F30-40D7-16B3-9F344C65F3FC}"/>
                </a:ext>
              </a:extLst>
            </p:cNvPr>
            <p:cNvSpPr>
              <a:spLocks/>
            </p:cNvSpPr>
            <p:nvPr/>
          </p:nvSpPr>
          <p:spPr bwMode="auto">
            <a:xfrm>
              <a:off x="1488" y="21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6" name="Freeform 7">
              <a:extLst>
                <a:ext uri="{FF2B5EF4-FFF2-40B4-BE49-F238E27FC236}">
                  <a16:creationId xmlns:a16="http://schemas.microsoft.com/office/drawing/2014/main" id="{1E4EC611-E1FB-5CE0-7CB6-51F0FD51B3C2}"/>
                </a:ext>
              </a:extLst>
            </p:cNvPr>
            <p:cNvSpPr>
              <a:spLocks/>
            </p:cNvSpPr>
            <p:nvPr/>
          </p:nvSpPr>
          <p:spPr bwMode="auto">
            <a:xfrm>
              <a:off x="1344" y="201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7" name="Freeform 8">
              <a:extLst>
                <a:ext uri="{FF2B5EF4-FFF2-40B4-BE49-F238E27FC236}">
                  <a16:creationId xmlns:a16="http://schemas.microsoft.com/office/drawing/2014/main" id="{AA84F73B-6A40-31BE-B95D-508E9C353EA5}"/>
                </a:ext>
              </a:extLst>
            </p:cNvPr>
            <p:cNvSpPr>
              <a:spLocks/>
            </p:cNvSpPr>
            <p:nvPr/>
          </p:nvSpPr>
          <p:spPr bwMode="auto">
            <a:xfrm>
              <a:off x="1200" y="1968"/>
              <a:ext cx="144" cy="288"/>
            </a:xfrm>
            <a:custGeom>
              <a:avLst/>
              <a:gdLst>
                <a:gd name="T0" fmla="*/ 0 w 144"/>
                <a:gd name="T1" fmla="*/ 16 h 336"/>
                <a:gd name="T2" fmla="*/ 96 w 144"/>
                <a:gd name="T3" fmla="*/ 0 h 336"/>
                <a:gd name="T4" fmla="*/ 144 w 144"/>
                <a:gd name="T5" fmla="*/ 16 h 336"/>
                <a:gd name="T6" fmla="*/ 144 w 144"/>
                <a:gd name="T7" fmla="*/ 115 h 336"/>
                <a:gd name="T8" fmla="*/ 96 w 144"/>
                <a:gd name="T9" fmla="*/ 99 h 336"/>
                <a:gd name="T10" fmla="*/ 96 w 144"/>
                <a:gd name="T11" fmla="*/ 33 h 336"/>
                <a:gd name="T12" fmla="*/ 0 w 144"/>
                <a:gd name="T13" fmla="*/ 49 h 336"/>
                <a:gd name="T14" fmla="*/ 0 w 144"/>
                <a:gd name="T15" fmla="*/ 16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8" name="Freeform 10">
              <a:extLst>
                <a:ext uri="{FF2B5EF4-FFF2-40B4-BE49-F238E27FC236}">
                  <a16:creationId xmlns:a16="http://schemas.microsoft.com/office/drawing/2014/main" id="{A2B968FD-5DEB-9856-7E5F-6C8F4CB9A818}"/>
                </a:ext>
              </a:extLst>
            </p:cNvPr>
            <p:cNvSpPr>
              <a:spLocks/>
            </p:cNvSpPr>
            <p:nvPr/>
          </p:nvSpPr>
          <p:spPr bwMode="auto">
            <a:xfrm>
              <a:off x="949" y="206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9" name="Freeform 11">
              <a:extLst>
                <a:ext uri="{FF2B5EF4-FFF2-40B4-BE49-F238E27FC236}">
                  <a16:creationId xmlns:a16="http://schemas.microsoft.com/office/drawing/2014/main" id="{769BE741-A07F-8AFA-5340-2593FAF71B2A}"/>
                </a:ext>
              </a:extLst>
            </p:cNvPr>
            <p:cNvSpPr>
              <a:spLocks/>
            </p:cNvSpPr>
            <p:nvPr/>
          </p:nvSpPr>
          <p:spPr bwMode="auto">
            <a:xfrm>
              <a:off x="1424" y="230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6699"/>
            </a:solidFill>
            <a:ln w="38100">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0" name="Freeform 12">
              <a:extLst>
                <a:ext uri="{FF2B5EF4-FFF2-40B4-BE49-F238E27FC236}">
                  <a16:creationId xmlns:a16="http://schemas.microsoft.com/office/drawing/2014/main" id="{E5B4EC4C-42E6-0FAD-E03F-08DBA41E1C70}"/>
                </a:ext>
              </a:extLst>
            </p:cNvPr>
            <p:cNvSpPr>
              <a:spLocks/>
            </p:cNvSpPr>
            <p:nvPr/>
          </p:nvSpPr>
          <p:spPr bwMode="auto">
            <a:xfrm>
              <a:off x="1200" y="2448"/>
              <a:ext cx="240" cy="336"/>
            </a:xfrm>
            <a:custGeom>
              <a:avLst/>
              <a:gdLst>
                <a:gd name="T0" fmla="*/ 19 w 336"/>
                <a:gd name="T1" fmla="*/ 0 h 432"/>
                <a:gd name="T2" fmla="*/ 31 w 336"/>
                <a:gd name="T3" fmla="*/ 16 h 432"/>
                <a:gd name="T4" fmla="*/ 9 w 336"/>
                <a:gd name="T5" fmla="*/ 25 h 432"/>
                <a:gd name="T6" fmla="*/ 9 w 336"/>
                <a:gd name="T7" fmla="*/ 75 h 432"/>
                <a:gd name="T8" fmla="*/ 0 w 336"/>
                <a:gd name="T9" fmla="*/ 58 h 432"/>
                <a:gd name="T10" fmla="*/ 0 w 336"/>
                <a:gd name="T11" fmla="*/ 9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1" name="Freeform 13">
              <a:extLst>
                <a:ext uri="{FF2B5EF4-FFF2-40B4-BE49-F238E27FC236}">
                  <a16:creationId xmlns:a16="http://schemas.microsoft.com/office/drawing/2014/main" id="{755FC6C3-6659-D39A-CEC8-1A12A970C954}"/>
                </a:ext>
              </a:extLst>
            </p:cNvPr>
            <p:cNvSpPr>
              <a:spLocks/>
            </p:cNvSpPr>
            <p:nvPr/>
          </p:nvSpPr>
          <p:spPr bwMode="auto">
            <a:xfrm>
              <a:off x="1056" y="2352"/>
              <a:ext cx="240" cy="288"/>
            </a:xfrm>
            <a:custGeom>
              <a:avLst/>
              <a:gdLst>
                <a:gd name="T0" fmla="*/ 19 w 336"/>
                <a:gd name="T1" fmla="*/ 0 h 432"/>
                <a:gd name="T2" fmla="*/ 31 w 336"/>
                <a:gd name="T3" fmla="*/ 6 h 432"/>
                <a:gd name="T4" fmla="*/ 9 w 336"/>
                <a:gd name="T5" fmla="*/ 9 h 432"/>
                <a:gd name="T6" fmla="*/ 9 w 336"/>
                <a:gd name="T7" fmla="*/ 25 h 432"/>
                <a:gd name="T8" fmla="*/ 0 w 336"/>
                <a:gd name="T9" fmla="*/ 19 h 432"/>
                <a:gd name="T10" fmla="*/ 0 w 336"/>
                <a:gd name="T11" fmla="*/ 3 h 432"/>
                <a:gd name="T12" fmla="*/ 19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2" name="Freeform 14">
              <a:extLst>
                <a:ext uri="{FF2B5EF4-FFF2-40B4-BE49-F238E27FC236}">
                  <a16:creationId xmlns:a16="http://schemas.microsoft.com/office/drawing/2014/main" id="{71AC1660-6907-B122-D84D-A198F9540C79}"/>
                </a:ext>
              </a:extLst>
            </p:cNvPr>
            <p:cNvSpPr>
              <a:spLocks/>
            </p:cNvSpPr>
            <p:nvPr/>
          </p:nvSpPr>
          <p:spPr bwMode="auto">
            <a:xfrm>
              <a:off x="960" y="2256"/>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3" name="Freeform 15">
              <a:extLst>
                <a:ext uri="{FF2B5EF4-FFF2-40B4-BE49-F238E27FC236}">
                  <a16:creationId xmlns:a16="http://schemas.microsoft.com/office/drawing/2014/main" id="{EC4B9858-AD19-F5E8-D7A9-BD58C35C488E}"/>
                </a:ext>
              </a:extLst>
            </p:cNvPr>
            <p:cNvSpPr>
              <a:spLocks/>
            </p:cNvSpPr>
            <p:nvPr/>
          </p:nvSpPr>
          <p:spPr bwMode="auto">
            <a:xfrm>
              <a:off x="864" y="2160"/>
              <a:ext cx="192" cy="288"/>
            </a:xfrm>
            <a:custGeom>
              <a:avLst/>
              <a:gdLst>
                <a:gd name="T0" fmla="*/ 4 w 336"/>
                <a:gd name="T1" fmla="*/ 0 h 432"/>
                <a:gd name="T2" fmla="*/ 7 w 336"/>
                <a:gd name="T3" fmla="*/ 6 h 432"/>
                <a:gd name="T4" fmla="*/ 2 w 336"/>
                <a:gd name="T5" fmla="*/ 9 h 432"/>
                <a:gd name="T6" fmla="*/ 2 w 336"/>
                <a:gd name="T7" fmla="*/ 25 h 432"/>
                <a:gd name="T8" fmla="*/ 0 w 336"/>
                <a:gd name="T9" fmla="*/ 19 h 432"/>
                <a:gd name="T10" fmla="*/ 0 w 336"/>
                <a:gd name="T11" fmla="*/ 3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bg1"/>
            </a:solidFill>
            <a:ln w="9525">
              <a:solidFill>
                <a:schemeClr val="bg1"/>
              </a:solidFill>
              <a:round/>
              <a:headEnd/>
              <a:tailEnd/>
            </a:ln>
          </p:spPr>
          <p:txBody>
            <a:bodyPr wrap="none" anchor="ctr"/>
            <a:lstStyle/>
            <a:p>
              <a:pPr algn="r" eaLnBrk="0" hangingPunct="0"/>
              <a:endParaRPr lang="en-US" sz="4400" b="1" dirty="0">
                <a:solidFill>
                  <a:srgbClr val="0000FF"/>
                </a:solidFill>
                <a:latin typeface="Comic Sans MS" pitchFamily="66" charset="0"/>
              </a:endParaRPr>
            </a:p>
          </p:txBody>
        </p:sp>
        <p:sp>
          <p:nvSpPr>
            <p:cNvPr id="14" name="Freeform 9">
              <a:extLst>
                <a:ext uri="{FF2B5EF4-FFF2-40B4-BE49-F238E27FC236}">
                  <a16:creationId xmlns:a16="http://schemas.microsoft.com/office/drawing/2014/main" id="{28007685-989B-ADA7-EFEC-78703A1C2A3A}"/>
                </a:ext>
              </a:extLst>
            </p:cNvPr>
            <p:cNvSpPr>
              <a:spLocks/>
            </p:cNvSpPr>
            <p:nvPr/>
          </p:nvSpPr>
          <p:spPr bwMode="auto">
            <a:xfrm>
              <a:off x="939" y="196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6699"/>
            </a:solidFill>
            <a:ln w="38100">
              <a:solidFill>
                <a:schemeClr val="bg1"/>
              </a:solidFill>
              <a:round/>
              <a:headEnd/>
              <a:tailEnd/>
            </a:ln>
          </p:spPr>
          <p:txBody>
            <a:bodyPr wrap="none" anchor="ctr"/>
            <a:lstStyle/>
            <a:p>
              <a:pPr algn="ctr" eaLnBrk="0" hangingPunct="0"/>
              <a:r>
                <a:rPr lang="en-US" sz="4400" b="1" dirty="0">
                  <a:solidFill>
                    <a:srgbClr val="0000FF"/>
                  </a:solidFill>
                  <a:latin typeface="Arial" panose="020B0604020202020204" pitchFamily="34" charset="0"/>
                  <a:cs typeface="Arial" panose="020B0604020202020204" pitchFamily="34" charset="0"/>
                </a:rPr>
                <a:t>C</a:t>
              </a:r>
            </a:p>
          </p:txBody>
        </p:sp>
      </p:grpSp>
    </p:spTree>
    <p:extLst>
      <p:ext uri="{BB962C8B-B14F-4D97-AF65-F5344CB8AC3E}">
        <p14:creationId xmlns:p14="http://schemas.microsoft.com/office/powerpoint/2010/main" val="3785323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60"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78</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97607" y="4740354"/>
            <a:ext cx="4945357" cy="1736646"/>
          </a:xfrm>
          <a:prstGeom prst="wedgeRoundRectCallout">
            <a:avLst>
              <a:gd name="adj1" fmla="val 58300"/>
              <a:gd name="adj2" fmla="val -97943"/>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Safety</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once a party escrows assets, it cannot also spend them</a:t>
            </a:r>
          </a:p>
        </p:txBody>
      </p:sp>
    </p:spTree>
    <p:extLst>
      <p:ext uri="{BB962C8B-B14F-4D97-AF65-F5344CB8AC3E}">
        <p14:creationId xmlns:p14="http://schemas.microsoft.com/office/powerpoint/2010/main" val="59793978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79</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397607" y="5012769"/>
            <a:ext cx="4945357" cy="1191816"/>
          </a:xfrm>
          <a:prstGeom prst="wedgeRoundRectCallout">
            <a:avLst>
              <a:gd name="adj1" fmla="val 58481"/>
              <a:gd name="adj2" fmla="val -139313"/>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Liveness</a:t>
            </a: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 escrows are temporary</a:t>
            </a:r>
          </a:p>
        </p:txBody>
      </p:sp>
    </p:spTree>
    <p:extLst>
      <p:ext uri="{BB962C8B-B14F-4D97-AF65-F5344CB8AC3E}">
        <p14:creationId xmlns:p14="http://schemas.microsoft.com/office/powerpoint/2010/main" val="2487997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2FA7E2-F53B-A31C-DCEC-198029C98829}"/>
              </a:ext>
            </a:extLst>
          </p:cNvPr>
          <p:cNvSpPr>
            <a:spLocks noGrp="1"/>
          </p:cNvSpPr>
          <p:nvPr>
            <p:ph type="sldNum" sz="quarter" idx="11"/>
          </p:nvPr>
        </p:nvSpPr>
        <p:spPr/>
        <p:txBody>
          <a:bodyPr/>
          <a:lstStyle/>
          <a:p>
            <a:pPr>
              <a:defRPr/>
            </a:pPr>
            <a:fld id="{FE25F947-77F5-4CA6-8472-B4B2967773ED}" type="slidenum">
              <a:rPr lang="x-none" smtClean="0"/>
              <a:pPr>
                <a:defRPr/>
              </a:pPr>
              <a:t>8</a:t>
            </a:fld>
            <a:endParaRPr lang="en-US" dirty="0"/>
          </a:p>
        </p:txBody>
      </p:sp>
      <p:sp>
        <p:nvSpPr>
          <p:cNvPr id="4" name="TextBox 3">
            <a:extLst>
              <a:ext uri="{FF2B5EF4-FFF2-40B4-BE49-F238E27FC236}">
                <a16:creationId xmlns:a16="http://schemas.microsoft.com/office/drawing/2014/main" id="{429C1B0D-92CD-5A32-486A-30CD693FA345}"/>
              </a:ext>
            </a:extLst>
          </p:cNvPr>
          <p:cNvSpPr txBox="1"/>
          <p:nvPr/>
        </p:nvSpPr>
        <p:spPr bwMode="auto">
          <a:xfrm>
            <a:off x="621568" y="2051110"/>
            <a:ext cx="663964" cy="523220"/>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txn</a:t>
            </a:r>
          </a:p>
        </p:txBody>
      </p:sp>
      <p:cxnSp>
        <p:nvCxnSpPr>
          <p:cNvPr id="6" name="Straight Arrow Connector 5">
            <a:extLst>
              <a:ext uri="{FF2B5EF4-FFF2-40B4-BE49-F238E27FC236}">
                <a16:creationId xmlns:a16="http://schemas.microsoft.com/office/drawing/2014/main" id="{4E46D77B-FBC9-1003-3F80-7A2E416FEB11}"/>
              </a:ext>
            </a:extLst>
          </p:cNvPr>
          <p:cNvCxnSpPr>
            <a:cxnSpLocks/>
            <a:stCxn id="4" idx="2"/>
          </p:cNvCxnSpPr>
          <p:nvPr/>
        </p:nvCxnSpPr>
        <p:spPr bwMode="auto">
          <a:xfrm>
            <a:off x="953550" y="2574330"/>
            <a:ext cx="810318" cy="906715"/>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7" name="TextBox 6">
            <a:extLst>
              <a:ext uri="{FF2B5EF4-FFF2-40B4-BE49-F238E27FC236}">
                <a16:creationId xmlns:a16="http://schemas.microsoft.com/office/drawing/2014/main" id="{C9C9B3E6-E73C-622F-3372-FEFC99A6864D}"/>
              </a:ext>
            </a:extLst>
          </p:cNvPr>
          <p:cNvSpPr txBox="1"/>
          <p:nvPr/>
        </p:nvSpPr>
        <p:spPr bwMode="auto">
          <a:xfrm>
            <a:off x="2277468" y="2142756"/>
            <a:ext cx="1064715"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event</a:t>
            </a:r>
          </a:p>
        </p:txBody>
      </p:sp>
      <p:cxnSp>
        <p:nvCxnSpPr>
          <p:cNvPr id="8" name="Straight Arrow Connector 7">
            <a:extLst>
              <a:ext uri="{FF2B5EF4-FFF2-40B4-BE49-F238E27FC236}">
                <a16:creationId xmlns:a16="http://schemas.microsoft.com/office/drawing/2014/main" id="{AF83E8F2-BC32-90C4-8F54-8577959BB3E8}"/>
              </a:ext>
            </a:extLst>
          </p:cNvPr>
          <p:cNvCxnSpPr>
            <a:cxnSpLocks/>
            <a:endCxn id="7" idx="2"/>
          </p:cNvCxnSpPr>
          <p:nvPr/>
        </p:nvCxnSpPr>
        <p:spPr bwMode="auto">
          <a:xfrm flipV="1">
            <a:off x="1763868" y="2665976"/>
            <a:ext cx="1045958" cy="815069"/>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15" name="TextBox 14">
            <a:extLst>
              <a:ext uri="{FF2B5EF4-FFF2-40B4-BE49-F238E27FC236}">
                <a16:creationId xmlns:a16="http://schemas.microsoft.com/office/drawing/2014/main" id="{634F78E0-3ABF-DA9B-DEB4-F03A99BD9E77}"/>
              </a:ext>
            </a:extLst>
          </p:cNvPr>
          <p:cNvSpPr txBox="1"/>
          <p:nvPr/>
        </p:nvSpPr>
        <p:spPr bwMode="auto">
          <a:xfrm>
            <a:off x="6431461" y="1256441"/>
            <a:ext cx="2501006" cy="1758221"/>
          </a:xfrm>
          <a:prstGeom prst="rect">
            <a:avLst/>
          </a:prstGeom>
          <a:solidFill>
            <a:schemeClr val="bg1"/>
          </a:solidFill>
          <a:ln w="76200">
            <a:solidFill>
              <a:srgbClr val="CCECFF"/>
            </a:solidFill>
            <a:miter lim="800000"/>
            <a:headEnd/>
            <a:tailEnd/>
          </a:ln>
          <a:effectLst>
            <a:outerShdw blurRad="50800" dist="38100" dir="2700000" algn="tl" rotWithShape="0">
              <a:prstClr val="black">
                <a:alpha val="40000"/>
              </a:prstClr>
            </a:outerShdw>
          </a:effectLst>
        </p:spPr>
        <p:txBody>
          <a:bodyPr wrap="none" rtlCol="0">
            <a:noAutofit/>
          </a:bodyPr>
          <a:lstStyle/>
          <a:p>
            <a:pPr algn="l"/>
            <a:r>
              <a:rPr lang="en-US" sz="2800" dirty="0">
                <a:solidFill>
                  <a:srgbClr val="FFFF00"/>
                </a:solidFill>
                <a:latin typeface="Arial" panose="020B0604020202020204" pitchFamily="34" charset="0"/>
                <a:cs typeface="Arial" panose="020B0604020202020204" pitchFamily="34" charset="0"/>
              </a:rPr>
              <a:t>txn</a:t>
            </a:r>
          </a:p>
        </p:txBody>
      </p:sp>
      <p:cxnSp>
        <p:nvCxnSpPr>
          <p:cNvPr id="16" name="Straight Arrow Connector 15">
            <a:extLst>
              <a:ext uri="{FF2B5EF4-FFF2-40B4-BE49-F238E27FC236}">
                <a16:creationId xmlns:a16="http://schemas.microsoft.com/office/drawing/2014/main" id="{B3DB28BF-6C7F-172C-9AC5-EAB483E358C8}"/>
              </a:ext>
            </a:extLst>
          </p:cNvPr>
          <p:cNvCxnSpPr>
            <a:cxnSpLocks/>
            <a:stCxn id="7" idx="3"/>
          </p:cNvCxnSpPr>
          <p:nvPr/>
        </p:nvCxnSpPr>
        <p:spPr bwMode="auto">
          <a:xfrm>
            <a:off x="3342183" y="2404366"/>
            <a:ext cx="803561" cy="985034"/>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19" name="Straight Arrow Connector 18">
            <a:extLst>
              <a:ext uri="{FF2B5EF4-FFF2-40B4-BE49-F238E27FC236}">
                <a16:creationId xmlns:a16="http://schemas.microsoft.com/office/drawing/2014/main" id="{856ED429-2256-DDDC-F5C7-D67B54F8709E}"/>
              </a:ext>
            </a:extLst>
          </p:cNvPr>
          <p:cNvCxnSpPr>
            <a:cxnSpLocks/>
            <a:stCxn id="5" idx="3"/>
            <a:endCxn id="15" idx="1"/>
          </p:cNvCxnSpPr>
          <p:nvPr/>
        </p:nvCxnSpPr>
        <p:spPr bwMode="auto">
          <a:xfrm>
            <a:off x="5763506" y="1789500"/>
            <a:ext cx="667955" cy="346052"/>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D5411B72-C07F-D6F5-3447-672D66EE3170}"/>
              </a:ext>
            </a:extLst>
          </p:cNvPr>
          <p:cNvCxnSpPr>
            <a:cxnSpLocks/>
            <a:stCxn id="15" idx="2"/>
            <a:endCxn id="27" idx="1"/>
          </p:cNvCxnSpPr>
          <p:nvPr/>
        </p:nvCxnSpPr>
        <p:spPr bwMode="auto">
          <a:xfrm>
            <a:off x="7681964" y="3014662"/>
            <a:ext cx="0" cy="524976"/>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44" name="TextBox 43">
            <a:extLst>
              <a:ext uri="{FF2B5EF4-FFF2-40B4-BE49-F238E27FC236}">
                <a16:creationId xmlns:a16="http://schemas.microsoft.com/office/drawing/2014/main" id="{CBD484A7-0DB1-2E1C-A4AF-F9FE30D73DBC}"/>
              </a:ext>
            </a:extLst>
          </p:cNvPr>
          <p:cNvSpPr txBox="1"/>
          <p:nvPr/>
        </p:nvSpPr>
        <p:spPr bwMode="auto">
          <a:xfrm>
            <a:off x="7064169" y="1564952"/>
            <a:ext cx="1786066" cy="114678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noAutofit/>
          </a:bodyPr>
          <a:lstStyle/>
          <a:p>
            <a:pPr algn="ctr"/>
            <a:r>
              <a:rPr lang="en-US" sz="2800" dirty="0">
                <a:solidFill>
                  <a:srgbClr val="FFFF00"/>
                </a:solidFill>
                <a:latin typeface="Arial" panose="020B0604020202020204" pitchFamily="34" charset="0"/>
                <a:cs typeface="Arial" panose="020B0604020202020204" pitchFamily="34" charset="0"/>
              </a:rPr>
              <a:t>sigs</a:t>
            </a:r>
          </a:p>
        </p:txBody>
      </p:sp>
      <p:sp>
        <p:nvSpPr>
          <p:cNvPr id="47" name="TextBox 46">
            <a:extLst>
              <a:ext uri="{FF2B5EF4-FFF2-40B4-BE49-F238E27FC236}">
                <a16:creationId xmlns:a16="http://schemas.microsoft.com/office/drawing/2014/main" id="{9832D43E-1149-9D9A-91C5-9637A08531BD}"/>
              </a:ext>
            </a:extLst>
          </p:cNvPr>
          <p:cNvSpPr txBox="1"/>
          <p:nvPr/>
        </p:nvSpPr>
        <p:spPr bwMode="auto">
          <a:xfrm>
            <a:off x="7424845" y="2090409"/>
            <a:ext cx="1064715"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event</a:t>
            </a:r>
          </a:p>
        </p:txBody>
      </p:sp>
      <p:grpSp>
        <p:nvGrpSpPr>
          <p:cNvPr id="29" name="Group 28">
            <a:extLst>
              <a:ext uri="{FF2B5EF4-FFF2-40B4-BE49-F238E27FC236}">
                <a16:creationId xmlns:a16="http://schemas.microsoft.com/office/drawing/2014/main" id="{615B95EF-C224-0F2B-A2F2-1EB771AD60C1}"/>
              </a:ext>
            </a:extLst>
          </p:cNvPr>
          <p:cNvGrpSpPr/>
          <p:nvPr/>
        </p:nvGrpSpPr>
        <p:grpSpPr>
          <a:xfrm>
            <a:off x="4170835" y="1527890"/>
            <a:ext cx="1592671" cy="2840194"/>
            <a:chOff x="3654303" y="1237390"/>
            <a:chExt cx="1592671" cy="2840194"/>
          </a:xfrm>
        </p:grpSpPr>
        <p:sp>
          <p:nvSpPr>
            <p:cNvPr id="13" name="TextBox 12">
              <a:extLst>
                <a:ext uri="{FF2B5EF4-FFF2-40B4-BE49-F238E27FC236}">
                  <a16:creationId xmlns:a16="http://schemas.microsoft.com/office/drawing/2014/main" id="{CF9B43C9-8F6C-5F7E-1818-7115D83973CB}"/>
                </a:ext>
              </a:extLst>
            </p:cNvPr>
            <p:cNvSpPr txBox="1"/>
            <p:nvPr/>
          </p:nvSpPr>
          <p:spPr bwMode="auto">
            <a:xfrm>
              <a:off x="3654303" y="2009715"/>
              <a:ext cx="1592671"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rPr>
                <a:t>Relay</a:t>
              </a:r>
            </a:p>
          </p:txBody>
        </p:sp>
        <p:sp>
          <p:nvSpPr>
            <p:cNvPr id="5" name="TextBox 4">
              <a:extLst>
                <a:ext uri="{FF2B5EF4-FFF2-40B4-BE49-F238E27FC236}">
                  <a16:creationId xmlns:a16="http://schemas.microsoft.com/office/drawing/2014/main" id="{5DAF1C16-2169-27C4-BC32-A83E1347E9BD}"/>
                </a:ext>
              </a:extLst>
            </p:cNvPr>
            <p:cNvSpPr txBox="1"/>
            <p:nvPr/>
          </p:nvSpPr>
          <p:spPr bwMode="auto">
            <a:xfrm>
              <a:off x="3654303" y="1237390"/>
              <a:ext cx="1592671"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rPr>
                <a:t>Relay</a:t>
              </a:r>
            </a:p>
          </p:txBody>
        </p:sp>
        <p:sp>
          <p:nvSpPr>
            <p:cNvPr id="9" name="TextBox 8">
              <a:extLst>
                <a:ext uri="{FF2B5EF4-FFF2-40B4-BE49-F238E27FC236}">
                  <a16:creationId xmlns:a16="http://schemas.microsoft.com/office/drawing/2014/main" id="{BCEA95CD-95BB-33A1-CEB9-FA5E9187746F}"/>
                </a:ext>
              </a:extLst>
            </p:cNvPr>
            <p:cNvSpPr txBox="1"/>
            <p:nvPr/>
          </p:nvSpPr>
          <p:spPr bwMode="auto">
            <a:xfrm>
              <a:off x="3654303" y="2782040"/>
              <a:ext cx="1592671"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rPr>
                <a:t>Relay</a:t>
              </a:r>
            </a:p>
          </p:txBody>
        </p:sp>
        <p:sp>
          <p:nvSpPr>
            <p:cNvPr id="10" name="TextBox 9">
              <a:extLst>
                <a:ext uri="{FF2B5EF4-FFF2-40B4-BE49-F238E27FC236}">
                  <a16:creationId xmlns:a16="http://schemas.microsoft.com/office/drawing/2014/main" id="{A891E660-A042-75E1-8350-5F32AF5C0CE0}"/>
                </a:ext>
              </a:extLst>
            </p:cNvPr>
            <p:cNvSpPr txBox="1"/>
            <p:nvPr/>
          </p:nvSpPr>
          <p:spPr bwMode="auto">
            <a:xfrm>
              <a:off x="3654303" y="3554364"/>
              <a:ext cx="1592671"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square" rtlCol="0">
              <a:spAutoFit/>
            </a:bodyPr>
            <a:lstStyle/>
            <a:p>
              <a:pPr algn="ctr"/>
              <a:r>
                <a:rPr lang="en-US" sz="2800" dirty="0">
                  <a:solidFill>
                    <a:srgbClr val="FFFF00"/>
                  </a:solidFill>
                  <a:latin typeface="Arial" panose="020B0604020202020204" pitchFamily="34" charset="0"/>
                  <a:cs typeface="Arial" panose="020B0604020202020204" pitchFamily="34" charset="0"/>
                </a:rPr>
                <a:t>Relay</a:t>
              </a:r>
            </a:p>
          </p:txBody>
        </p:sp>
      </p:grpSp>
      <p:cxnSp>
        <p:nvCxnSpPr>
          <p:cNvPr id="20" name="Straight Arrow Connector 19">
            <a:extLst>
              <a:ext uri="{FF2B5EF4-FFF2-40B4-BE49-F238E27FC236}">
                <a16:creationId xmlns:a16="http://schemas.microsoft.com/office/drawing/2014/main" id="{A91B9437-EF7D-4B92-412E-66892A3F1B21}"/>
              </a:ext>
            </a:extLst>
          </p:cNvPr>
          <p:cNvCxnSpPr>
            <a:cxnSpLocks/>
            <a:stCxn id="7" idx="3"/>
            <a:endCxn id="10" idx="1"/>
          </p:cNvCxnSpPr>
          <p:nvPr/>
        </p:nvCxnSpPr>
        <p:spPr bwMode="auto">
          <a:xfrm>
            <a:off x="3342183" y="2404366"/>
            <a:ext cx="828652" cy="1702108"/>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23" name="Straight Arrow Connector 22">
            <a:extLst>
              <a:ext uri="{FF2B5EF4-FFF2-40B4-BE49-F238E27FC236}">
                <a16:creationId xmlns:a16="http://schemas.microsoft.com/office/drawing/2014/main" id="{BDBA402D-4F21-0123-A7A8-149D16807D6E}"/>
              </a:ext>
            </a:extLst>
          </p:cNvPr>
          <p:cNvCxnSpPr>
            <a:cxnSpLocks/>
            <a:stCxn id="7" idx="3"/>
          </p:cNvCxnSpPr>
          <p:nvPr/>
        </p:nvCxnSpPr>
        <p:spPr bwMode="auto">
          <a:xfrm flipV="1">
            <a:off x="3342183" y="1776413"/>
            <a:ext cx="665633" cy="627953"/>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35" name="Straight Arrow Connector 34">
            <a:extLst>
              <a:ext uri="{FF2B5EF4-FFF2-40B4-BE49-F238E27FC236}">
                <a16:creationId xmlns:a16="http://schemas.microsoft.com/office/drawing/2014/main" id="{3A0D3BE8-1F0C-72EF-824D-B03C84A5C3EE}"/>
              </a:ext>
            </a:extLst>
          </p:cNvPr>
          <p:cNvCxnSpPr>
            <a:cxnSpLocks/>
            <a:stCxn id="7" idx="3"/>
          </p:cNvCxnSpPr>
          <p:nvPr/>
        </p:nvCxnSpPr>
        <p:spPr bwMode="auto">
          <a:xfrm>
            <a:off x="3342183" y="2404366"/>
            <a:ext cx="828652" cy="307366"/>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42" name="Straight Arrow Connector 41">
            <a:extLst>
              <a:ext uri="{FF2B5EF4-FFF2-40B4-BE49-F238E27FC236}">
                <a16:creationId xmlns:a16="http://schemas.microsoft.com/office/drawing/2014/main" id="{F72B1792-F3FA-7EA9-894C-6C7E609F1EBF}"/>
              </a:ext>
            </a:extLst>
          </p:cNvPr>
          <p:cNvCxnSpPr>
            <a:cxnSpLocks/>
            <a:stCxn id="13" idx="3"/>
            <a:endCxn id="15" idx="1"/>
          </p:cNvCxnSpPr>
          <p:nvPr/>
        </p:nvCxnSpPr>
        <p:spPr bwMode="auto">
          <a:xfrm flipV="1">
            <a:off x="5763506" y="2135552"/>
            <a:ext cx="667955" cy="426273"/>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cxnSp>
        <p:nvCxnSpPr>
          <p:cNvPr id="49" name="Straight Arrow Connector 48">
            <a:extLst>
              <a:ext uri="{FF2B5EF4-FFF2-40B4-BE49-F238E27FC236}">
                <a16:creationId xmlns:a16="http://schemas.microsoft.com/office/drawing/2014/main" id="{805811E2-F642-8685-4C0D-4AC52D43DAF6}"/>
              </a:ext>
            </a:extLst>
          </p:cNvPr>
          <p:cNvCxnSpPr>
            <a:cxnSpLocks/>
            <a:stCxn id="10" idx="3"/>
            <a:endCxn id="15" idx="1"/>
          </p:cNvCxnSpPr>
          <p:nvPr/>
        </p:nvCxnSpPr>
        <p:spPr bwMode="auto">
          <a:xfrm flipV="1">
            <a:off x="5763506" y="2135552"/>
            <a:ext cx="667955" cy="1970922"/>
          </a:xfrm>
          <a:prstGeom prst="straightConnector1">
            <a:avLst/>
          </a:prstGeom>
          <a:solidFill>
            <a:srgbClr val="FFFFCC"/>
          </a:solidFill>
          <a:ln w="76200" cap="flat" cmpd="sng" algn="ctr">
            <a:solidFill>
              <a:srgbClr val="FF0000"/>
            </a:solidFill>
            <a:prstDash val="solid"/>
            <a:round/>
            <a:headEnd type="none" w="med" len="med"/>
            <a:tailEnd type="triangle"/>
          </a:ln>
          <a:effectLst/>
        </p:spPr>
      </p:cxnSp>
      <p:sp>
        <p:nvSpPr>
          <p:cNvPr id="52" name="Speech Bubble: Rectangle with Corners Rounded 51">
            <a:extLst>
              <a:ext uri="{FF2B5EF4-FFF2-40B4-BE49-F238E27FC236}">
                <a16:creationId xmlns:a16="http://schemas.microsoft.com/office/drawing/2014/main" id="{8EA0F560-A1DD-2D65-53E8-EC58EDF1A503}"/>
              </a:ext>
            </a:extLst>
          </p:cNvPr>
          <p:cNvSpPr/>
          <p:nvPr/>
        </p:nvSpPr>
        <p:spPr bwMode="auto">
          <a:xfrm>
            <a:off x="2243138" y="5257681"/>
            <a:ext cx="3614737" cy="919401"/>
          </a:xfrm>
          <a:prstGeom prst="wedgeRoundRectCallout">
            <a:avLst>
              <a:gd name="adj1" fmla="val 31800"/>
              <a:gd name="adj2" fmla="val -122476"/>
              <a:gd name="adj3" fmla="val 16667"/>
            </a:avLst>
          </a:prstGeom>
          <a:solidFill>
            <a:schemeClr val="bg1"/>
          </a:solidFill>
          <a:ln w="76200" cap="flat" cmpd="sng" algn="ctr">
            <a:solidFill>
              <a:srgbClr val="00B0F0"/>
            </a:solidFill>
            <a:prstDash val="sysDot"/>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Threshold  number of validator sigs </a:t>
            </a:r>
          </a:p>
        </p:txBody>
      </p:sp>
      <p:sp>
        <p:nvSpPr>
          <p:cNvPr id="26" name="Flowchart: Magnetic Disk 25">
            <a:extLst>
              <a:ext uri="{FF2B5EF4-FFF2-40B4-BE49-F238E27FC236}">
                <a16:creationId xmlns:a16="http://schemas.microsoft.com/office/drawing/2014/main" id="{1D3DEC78-DEC8-4DBD-8C23-4E69A6F6ADBD}"/>
              </a:ext>
            </a:extLst>
          </p:cNvPr>
          <p:cNvSpPr/>
          <p:nvPr/>
        </p:nvSpPr>
        <p:spPr bwMode="auto">
          <a:xfrm>
            <a:off x="961464" y="3539638"/>
            <a:ext cx="1990641" cy="1181438"/>
          </a:xfrm>
          <a:prstGeom prst="flowChartMagneticDisk">
            <a:avLst/>
          </a:prstGeom>
          <a:solidFill>
            <a:schemeClr val="bg1"/>
          </a:solidFill>
          <a:ln w="38100" cap="flat" cmpd="sng" algn="ctr">
            <a:solidFill>
              <a:srgbClr val="66FF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source chain</a:t>
            </a:r>
          </a:p>
        </p:txBody>
      </p:sp>
      <p:sp>
        <p:nvSpPr>
          <p:cNvPr id="27" name="Flowchart: Magnetic Disk 26">
            <a:extLst>
              <a:ext uri="{FF2B5EF4-FFF2-40B4-BE49-F238E27FC236}">
                <a16:creationId xmlns:a16="http://schemas.microsoft.com/office/drawing/2014/main" id="{10C5EECF-DCB2-4EC5-9879-8154E489399F}"/>
              </a:ext>
            </a:extLst>
          </p:cNvPr>
          <p:cNvSpPr/>
          <p:nvPr/>
        </p:nvSpPr>
        <p:spPr bwMode="auto">
          <a:xfrm>
            <a:off x="6686643" y="3539638"/>
            <a:ext cx="1990641" cy="1181438"/>
          </a:xfrm>
          <a:prstGeom prst="flowChartMagneticDisk">
            <a:avLst/>
          </a:prstGeom>
          <a:solidFill>
            <a:schemeClr val="bg1"/>
          </a:solidFill>
          <a:ln w="38100" cap="flat" cmpd="sng" algn="ctr">
            <a:solidFill>
              <a:srgbClr val="92D05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dest chain</a:t>
            </a:r>
          </a:p>
        </p:txBody>
      </p:sp>
    </p:spTree>
    <p:extLst>
      <p:ext uri="{BB962C8B-B14F-4D97-AF65-F5344CB8AC3E}">
        <p14:creationId xmlns:p14="http://schemas.microsoft.com/office/powerpoint/2010/main" val="1865662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5" grpId="0" animBg="1"/>
      <p:bldP spid="44" grpId="0" animBg="1"/>
      <p:bldP spid="47" grpId="0" animBg="1"/>
      <p:bldP spid="52"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80</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904656" y="2808684"/>
            <a:ext cx="4655125" cy="1191816"/>
          </a:xfrm>
          <a:prstGeom prst="wedgeRoundRectCallout">
            <a:avLst>
              <a:gd name="adj1" fmla="val 59711"/>
              <a:gd name="adj2" fmla="val 32896"/>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Is it enough to survive system crashes?</a:t>
            </a:r>
          </a:p>
        </p:txBody>
      </p:sp>
    </p:spTree>
    <p:extLst>
      <p:ext uri="{BB962C8B-B14F-4D97-AF65-F5344CB8AC3E}">
        <p14:creationId xmlns:p14="http://schemas.microsoft.com/office/powerpoint/2010/main" val="385962021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81</a:t>
            </a:fld>
            <a:endParaRPr lang="en-US" dirty="0"/>
          </a:p>
        </p:txBody>
      </p:sp>
      <p:pic>
        <p:nvPicPr>
          <p:cNvPr id="4"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1275" y="1676400"/>
            <a:ext cx="3981450" cy="3505200"/>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ular Callout 5"/>
          <p:cNvSpPr/>
          <p:nvPr/>
        </p:nvSpPr>
        <p:spPr bwMode="auto">
          <a:xfrm>
            <a:off x="1037709" y="1159407"/>
            <a:ext cx="2317352" cy="510778"/>
          </a:xfrm>
          <a:prstGeom prst="wedgeRoundRectCallout">
            <a:avLst>
              <a:gd name="adj1" fmla="val 55487"/>
              <a:gd name="adj2" fmla="val 159470"/>
              <a:gd name="adj3" fmla="val 16667"/>
            </a:avLst>
          </a:prstGeom>
          <a:solidFill>
            <a:schemeClr val="bg1"/>
          </a:solidFill>
          <a:ln w="5715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Crashes, meh?</a:t>
            </a:r>
          </a:p>
        </p:txBody>
      </p:sp>
      <p:sp>
        <p:nvSpPr>
          <p:cNvPr id="7" name="Rounded Rectangular Callout 6"/>
          <p:cNvSpPr/>
          <p:nvPr/>
        </p:nvSpPr>
        <p:spPr bwMode="auto">
          <a:xfrm>
            <a:off x="4989046" y="909114"/>
            <a:ext cx="3488204" cy="510778"/>
          </a:xfrm>
          <a:prstGeom prst="wedgeRoundRectCallout">
            <a:avLst>
              <a:gd name="adj1" fmla="val -46974"/>
              <a:gd name="adj2" fmla="val 174388"/>
              <a:gd name="adj3" fmla="val 16667"/>
            </a:avLst>
          </a:prstGeom>
          <a:solidFill>
            <a:schemeClr val="bg1"/>
          </a:solidFill>
          <a:ln w="5715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pPr marL="0" marR="0" indent="0" algn="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Governm</a:t>
            </a:r>
            <a:r>
              <a:rPr lang="en-US" dirty="0">
                <a:solidFill>
                  <a:srgbClr val="FFFF00"/>
                </a:solidFill>
                <a:latin typeface="Arial" panose="020B0604020202020204" pitchFamily="34" charset="0"/>
                <a:cs typeface="Arial" panose="020B0604020202020204" pitchFamily="34" charset="0"/>
              </a:rPr>
              <a:t>ent censorship</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8" name="Rounded Rectangular Callout 7"/>
          <p:cNvSpPr/>
          <p:nvPr/>
        </p:nvSpPr>
        <p:spPr bwMode="auto">
          <a:xfrm>
            <a:off x="5714137" y="1811608"/>
            <a:ext cx="2763113" cy="510778"/>
          </a:xfrm>
          <a:prstGeom prst="wedgeRoundRectCallout">
            <a:avLst>
              <a:gd name="adj1" fmla="val -64503"/>
              <a:gd name="adj2" fmla="val 140822"/>
              <a:gd name="adj3" fmla="val 16667"/>
            </a:avLst>
          </a:prstGeom>
          <a:solidFill>
            <a:schemeClr val="bg1"/>
          </a:solidFill>
          <a:ln w="5715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r>
              <a:rPr lang="en-US" dirty="0">
                <a:solidFill>
                  <a:srgbClr val="FFFF00"/>
                </a:solidFill>
                <a:latin typeface="Arial" panose="020B0604020202020204" pitchFamily="34" charset="0"/>
                <a:cs typeface="Arial" panose="020B0604020202020204" pitchFamily="34" charset="0"/>
              </a:rPr>
              <a:t>Hacker censorship</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9" name="Rounded Rectangular Callout 8"/>
          <p:cNvSpPr/>
          <p:nvPr/>
        </p:nvSpPr>
        <p:spPr bwMode="auto">
          <a:xfrm>
            <a:off x="6876893" y="2683219"/>
            <a:ext cx="1600357" cy="510778"/>
          </a:xfrm>
          <a:prstGeom prst="wedgeRoundRectCallout">
            <a:avLst>
              <a:gd name="adj1" fmla="val -139496"/>
              <a:gd name="adj2" fmla="val 51311"/>
              <a:gd name="adj3" fmla="val 16667"/>
            </a:avLst>
          </a:prstGeom>
          <a:solidFill>
            <a:schemeClr val="bg1"/>
          </a:solidFill>
          <a:ln w="5715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r>
              <a:rPr lang="en-US" dirty="0">
                <a:solidFill>
                  <a:srgbClr val="FFFF00"/>
                </a:solidFill>
                <a:latin typeface="Arial" panose="020B0604020202020204" pitchFamily="34" charset="0"/>
                <a:cs typeface="Arial" panose="020B0604020202020204" pitchFamily="34" charset="0"/>
              </a:rPr>
              <a:t>tampering</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
        <p:nvSpPr>
          <p:cNvPr id="10" name="Rounded Rectangular Callout 9"/>
          <p:cNvSpPr/>
          <p:nvPr/>
        </p:nvSpPr>
        <p:spPr bwMode="auto">
          <a:xfrm>
            <a:off x="7018751" y="3711920"/>
            <a:ext cx="1458499" cy="510778"/>
          </a:xfrm>
          <a:prstGeom prst="wedgeRoundRectCallout">
            <a:avLst>
              <a:gd name="adj1" fmla="val -158046"/>
              <a:gd name="adj2" fmla="val -86684"/>
              <a:gd name="adj3" fmla="val 16667"/>
            </a:avLst>
          </a:prstGeom>
          <a:solidFill>
            <a:schemeClr val="bg1"/>
          </a:solidFill>
          <a:ln w="57150" cap="flat" cmpd="sng" algn="ctr">
            <a:solidFill>
              <a:srgbClr val="FF99FF"/>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spAutoFit/>
          </a:bodyPr>
          <a:lstStyle/>
          <a:p>
            <a:r>
              <a:rPr lang="en-US" dirty="0">
                <a:solidFill>
                  <a:srgbClr val="FFFF00"/>
                </a:solidFill>
                <a:latin typeface="Arial" panose="020B0604020202020204" pitchFamily="34" charset="0"/>
                <a:cs typeface="Arial" panose="020B0604020202020204" pitchFamily="34" charset="0"/>
              </a:rPr>
              <a:t>disasters</a:t>
            </a:r>
            <a:endPar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150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8"/>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9"/>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mage result for hacker hoodi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4344" y="2343361"/>
            <a:ext cx="3330506" cy="293212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p:txBody>
          <a:bodyPr/>
          <a:lstStyle/>
          <a:p>
            <a:r>
              <a:rPr lang="en-US" dirty="0">
                <a:solidFill>
                  <a:srgbClr val="FFFF00"/>
                </a:solidFill>
              </a:rPr>
              <a:t>New “ACID” Properties</a:t>
            </a:r>
          </a:p>
        </p:txBody>
      </p:sp>
      <p:sp>
        <p:nvSpPr>
          <p:cNvPr id="3" name="Slide Number Placeholder 2"/>
          <p:cNvSpPr>
            <a:spLocks noGrp="1"/>
          </p:cNvSpPr>
          <p:nvPr>
            <p:ph type="sldNum" sz="quarter" idx="11"/>
          </p:nvPr>
        </p:nvSpPr>
        <p:spPr/>
        <p:txBody>
          <a:bodyPr/>
          <a:lstStyle/>
          <a:p>
            <a:pPr>
              <a:defRPr/>
            </a:pPr>
            <a:fld id="{D65C4E5D-DA99-460E-9E68-E8A28959880C}" type="slidenum">
              <a:rPr lang="x-none" smtClean="0"/>
              <a:pPr>
                <a:defRPr/>
              </a:pPr>
              <a:t>82</a:t>
            </a:fld>
            <a:endParaRPr lang="en-US" dirty="0"/>
          </a:p>
        </p:txBody>
      </p:sp>
      <p:sp>
        <p:nvSpPr>
          <p:cNvPr id="4" name="TextBox 3"/>
          <p:cNvSpPr txBox="1"/>
          <p:nvPr/>
        </p:nvSpPr>
        <p:spPr bwMode="auto">
          <a:xfrm>
            <a:off x="1123950" y="1962150"/>
            <a:ext cx="2056973"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Atomicity</a:t>
            </a:r>
          </a:p>
        </p:txBody>
      </p:sp>
      <p:sp>
        <p:nvSpPr>
          <p:cNvPr id="5" name="TextBox 4"/>
          <p:cNvSpPr txBox="1"/>
          <p:nvPr/>
        </p:nvSpPr>
        <p:spPr bwMode="auto">
          <a:xfrm>
            <a:off x="1123950" y="2895600"/>
            <a:ext cx="269817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Consistency</a:t>
            </a:r>
          </a:p>
        </p:txBody>
      </p:sp>
      <p:sp>
        <p:nvSpPr>
          <p:cNvPr id="6" name="TextBox 5"/>
          <p:cNvSpPr txBox="1"/>
          <p:nvPr/>
        </p:nvSpPr>
        <p:spPr bwMode="auto">
          <a:xfrm>
            <a:off x="1123950" y="3829050"/>
            <a:ext cx="1903085" cy="646331"/>
          </a:xfrm>
          <a:prstGeom prst="rect">
            <a:avLst/>
          </a:prstGeom>
          <a:solidFill>
            <a:schemeClr val="bg1"/>
          </a:solidFill>
          <a:ln w="76200">
            <a:solidFill>
              <a:schemeClr val="tx1">
                <a:lumMod val="50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chemeClr val="tx1">
                    <a:lumMod val="50000"/>
                  </a:schemeClr>
                </a:solidFill>
                <a:latin typeface="Arial" panose="020B0604020202020204" pitchFamily="34" charset="0"/>
                <a:cs typeface="Arial" panose="020B0604020202020204" pitchFamily="34" charset="0"/>
              </a:rPr>
              <a:t>Isolation</a:t>
            </a:r>
          </a:p>
        </p:txBody>
      </p:sp>
      <p:sp>
        <p:nvSpPr>
          <p:cNvPr id="7" name="TextBox 6"/>
          <p:cNvSpPr txBox="1"/>
          <p:nvPr/>
        </p:nvSpPr>
        <p:spPr bwMode="auto">
          <a:xfrm>
            <a:off x="1123950" y="4762500"/>
            <a:ext cx="2108269" cy="646331"/>
          </a:xfrm>
          <a:prstGeom prst="rect">
            <a:avLst/>
          </a:prstGeom>
          <a:solidFill>
            <a:schemeClr val="bg1"/>
          </a:solidFill>
          <a:ln w="76200">
            <a:solidFill>
              <a:srgbClr val="FFFF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3600" dirty="0">
                <a:solidFill>
                  <a:srgbClr val="FFFF00"/>
                </a:solidFill>
                <a:latin typeface="Arial" panose="020B0604020202020204" pitchFamily="34" charset="0"/>
                <a:cs typeface="Arial" panose="020B0604020202020204" pitchFamily="34" charset="0"/>
              </a:rPr>
              <a:t>Durability</a:t>
            </a:r>
          </a:p>
        </p:txBody>
      </p:sp>
      <p:sp>
        <p:nvSpPr>
          <p:cNvPr id="2" name="Rounded Rectangular Callout 1"/>
          <p:cNvSpPr/>
          <p:nvPr/>
        </p:nvSpPr>
        <p:spPr bwMode="auto">
          <a:xfrm>
            <a:off x="819150" y="509528"/>
            <a:ext cx="5165034" cy="2826306"/>
          </a:xfrm>
          <a:prstGeom prst="wedgeRoundRectCallout">
            <a:avLst>
              <a:gd name="adj1" fmla="val 51882"/>
              <a:gd name="adj2" fmla="val 66139"/>
              <a:gd name="adj3" fmla="val 16667"/>
            </a:avLst>
          </a:prstGeom>
          <a:solidFill>
            <a:schemeClr val="bg1"/>
          </a:solidFill>
          <a:ln w="57150" cap="flat" cmpd="sng" algn="ctr">
            <a:solidFill>
              <a:srgbClr val="66FFFF"/>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1" forceAA="0" compatLnSpc="1">
            <a:prstTxWarp prst="textNoShape">
              <a:avLst/>
            </a:prstTxWarp>
            <a:spAutoFit/>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3200" dirty="0">
                <a:solidFill>
                  <a:srgbClr val="FFFF00"/>
                </a:solidFill>
                <a:latin typeface="Arial" panose="020B0604020202020204" pitchFamily="34" charset="0"/>
                <a:cs typeface="Arial" panose="020B0604020202020204" pitchFamily="34" charset="0"/>
              </a:rPr>
              <a:t>Immune to tampering and censorship by government, private parties, and natural and man-made disasters</a:t>
            </a:r>
            <a:endParaRPr kumimoji="0" lang="en-US" sz="3200" b="0" i="0" u="none" strike="noStrike" cap="none" normalizeH="0" baseline="0" dirty="0">
              <a:ln>
                <a:noFill/>
              </a:ln>
              <a:solidFill>
                <a:srgbClr val="FFFF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2492166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rgbClr val="FFFF00"/>
                </a:solidFill>
              </a:rPr>
              <a:t>Rethinking Trust</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83</a:t>
            </a:fld>
            <a:endParaRPr lang="en-US" dirty="0"/>
          </a:p>
        </p:txBody>
      </p:sp>
      <p:sp>
        <p:nvSpPr>
          <p:cNvPr id="5" name="Right Arrow 4"/>
          <p:cNvSpPr/>
          <p:nvPr/>
        </p:nvSpPr>
        <p:spPr bwMode="auto">
          <a:xfrm>
            <a:off x="3403600" y="2387593"/>
            <a:ext cx="2336800" cy="2455340"/>
          </a:xfrm>
          <a:prstGeom prst="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Rethink</a:t>
            </a:r>
          </a:p>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Distributed</a:t>
            </a:r>
          </a:p>
          <a:p>
            <a:pPr marL="0" marR="0" indent="0" algn="l" defTabSz="914400" rtl="0" eaLnBrk="0" fontAlgn="base" latinLnBrk="0" hangingPunct="0">
              <a:lnSpc>
                <a:spcPct val="100000"/>
              </a:lnSpc>
              <a:spcBef>
                <a:spcPct val="0"/>
              </a:spcBef>
              <a:spcAft>
                <a:spcPct val="0"/>
              </a:spcAft>
              <a:buClrTx/>
              <a:buSzTx/>
              <a:buFontTx/>
              <a:buNone/>
              <a:tabLst/>
            </a:pPr>
            <a:r>
              <a:rPr lang="en-US" dirty="0">
                <a:solidFill>
                  <a:schemeClr val="bg1"/>
                </a:solidFill>
                <a:latin typeface="Arial" panose="020B0604020202020204" pitchFamily="34" charset="0"/>
                <a:cs typeface="Arial" panose="020B0604020202020204" pitchFamily="34" charset="0"/>
              </a:rPr>
              <a:t>Computing</a:t>
            </a:r>
            <a:endPar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nvGrpSpPr>
          <p:cNvPr id="14" name="Group 13"/>
          <p:cNvGrpSpPr/>
          <p:nvPr/>
        </p:nvGrpSpPr>
        <p:grpSpPr>
          <a:xfrm>
            <a:off x="110958" y="1932649"/>
            <a:ext cx="2464136" cy="3896651"/>
            <a:chOff x="110958" y="1932649"/>
            <a:chExt cx="2464136" cy="3896651"/>
          </a:xfrm>
        </p:grpSpPr>
        <p:pic>
          <p:nvPicPr>
            <p:cNvPr id="11" name="Picture 2" descr="Related ima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6112" y="1932649"/>
              <a:ext cx="2133826" cy="2777718"/>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bwMode="auto">
            <a:xfrm>
              <a:off x="110958" y="4875193"/>
              <a:ext cx="2464136" cy="954107"/>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trusted central</a:t>
              </a:r>
            </a:p>
            <a:p>
              <a:pPr algn="ctr"/>
              <a:r>
                <a:rPr lang="en-US" sz="2800" dirty="0">
                  <a:solidFill>
                    <a:srgbClr val="FFFF00"/>
                  </a:solidFill>
                  <a:latin typeface="Arial" panose="020B0604020202020204" pitchFamily="34" charset="0"/>
                  <a:cs typeface="Arial" panose="020B0604020202020204" pitchFamily="34" charset="0"/>
                </a:rPr>
                <a:t>authority</a:t>
              </a:r>
            </a:p>
          </p:txBody>
        </p:sp>
      </p:grpSp>
      <p:grpSp>
        <p:nvGrpSpPr>
          <p:cNvPr id="3" name="Group 2">
            <a:extLst>
              <a:ext uri="{FF2B5EF4-FFF2-40B4-BE49-F238E27FC236}">
                <a16:creationId xmlns:a16="http://schemas.microsoft.com/office/drawing/2014/main" id="{CF1551F1-19AB-4EC1-9679-AEEC87895996}"/>
              </a:ext>
            </a:extLst>
          </p:cNvPr>
          <p:cNvGrpSpPr/>
          <p:nvPr/>
        </p:nvGrpSpPr>
        <p:grpSpPr>
          <a:xfrm>
            <a:off x="6398515" y="1932649"/>
            <a:ext cx="2249622" cy="2508816"/>
            <a:chOff x="6398515" y="1932649"/>
            <a:chExt cx="2249622" cy="2508816"/>
          </a:xfrm>
        </p:grpSpPr>
        <p:sp>
          <p:nvSpPr>
            <p:cNvPr id="9" name="TextBox 8"/>
            <p:cNvSpPr txBox="1"/>
            <p:nvPr/>
          </p:nvSpPr>
          <p:spPr bwMode="auto">
            <a:xfrm>
              <a:off x="6580600" y="3918245"/>
              <a:ext cx="1885453" cy="523220"/>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blockchain</a:t>
              </a:r>
            </a:p>
          </p:txBody>
        </p:sp>
        <p:pic>
          <p:nvPicPr>
            <p:cNvPr id="12" name="Picture 10" descr="Image result for hacker hoodie">
              <a:extLst>
                <a:ext uri="{FF2B5EF4-FFF2-40B4-BE49-F238E27FC236}">
                  <a16:creationId xmlns:a16="http://schemas.microsoft.com/office/drawing/2014/main" id="{4D10C578-7965-4960-BF28-AE2FDA1125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98515" y="1932649"/>
              <a:ext cx="2249622" cy="1980528"/>
            </a:xfrm>
            <a:prstGeom prst="rect">
              <a:avLst/>
            </a:prstGeom>
            <a:noFill/>
            <a:ln>
              <a:no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07977615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rgbClr val="FFFF00"/>
                </a:solidFill>
              </a:rPr>
              <a:t>Rethinking Storage</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84</a:t>
            </a:fld>
            <a:endParaRPr lang="en-US" dirty="0"/>
          </a:p>
        </p:txBody>
      </p:sp>
      <p:sp>
        <p:nvSpPr>
          <p:cNvPr id="5" name="Right Arrow 4"/>
          <p:cNvSpPr/>
          <p:nvPr/>
        </p:nvSpPr>
        <p:spPr bwMode="auto">
          <a:xfrm>
            <a:off x="3403600" y="2387593"/>
            <a:ext cx="2336800" cy="2455340"/>
          </a:xfrm>
          <a:prstGeom prst="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Rethink</a:t>
            </a:r>
          </a:p>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Distributed</a:t>
            </a:r>
          </a:p>
          <a:p>
            <a:pPr marL="0" marR="0" indent="0" algn="l" defTabSz="914400" rtl="0" eaLnBrk="0" fontAlgn="base" latinLnBrk="0" hangingPunct="0">
              <a:lnSpc>
                <a:spcPct val="100000"/>
              </a:lnSpc>
              <a:spcBef>
                <a:spcPct val="0"/>
              </a:spcBef>
              <a:spcAft>
                <a:spcPct val="0"/>
              </a:spcAft>
              <a:buClrTx/>
              <a:buSzTx/>
              <a:buFontTx/>
              <a:buNone/>
              <a:tabLst/>
            </a:pPr>
            <a:r>
              <a:rPr lang="en-US" dirty="0">
                <a:solidFill>
                  <a:schemeClr val="bg1"/>
                </a:solidFill>
                <a:latin typeface="Arial" panose="020B0604020202020204" pitchFamily="34" charset="0"/>
                <a:cs typeface="Arial" panose="020B0604020202020204" pitchFamily="34" charset="0"/>
              </a:rPr>
              <a:t>Computing</a:t>
            </a:r>
            <a:endPar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sp>
        <p:nvSpPr>
          <p:cNvPr id="8" name="Flowchart: Magnetic Disk 7"/>
          <p:cNvSpPr/>
          <p:nvPr/>
        </p:nvSpPr>
        <p:spPr bwMode="auto">
          <a:xfrm>
            <a:off x="556960" y="2789061"/>
            <a:ext cx="2466276" cy="1652404"/>
          </a:xfrm>
          <a:prstGeom prst="flowChartMagneticDisk">
            <a:avLst/>
          </a:prstGeom>
          <a:solidFill>
            <a:srgbClr val="66FFFF"/>
          </a:solidFill>
          <a:ln w="76200" cap="flat" cmpd="sng" algn="ctr">
            <a:solidFill>
              <a:schemeClr val="tx1"/>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Database</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bg1"/>
                </a:solidFill>
                <a:latin typeface="Arial" panose="020B0604020202020204" pitchFamily="34" charset="0"/>
                <a:cs typeface="Arial" panose="020B0604020202020204" pitchFamily="34" charset="0"/>
              </a:rPr>
              <a:t>or file system</a:t>
            </a:r>
            <a:endParaRPr kumimoji="0" lang="en-US" sz="2400" b="0" i="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p:txBody>
      </p:sp>
      <p:grpSp>
        <p:nvGrpSpPr>
          <p:cNvPr id="11" name="Group 10">
            <a:extLst>
              <a:ext uri="{FF2B5EF4-FFF2-40B4-BE49-F238E27FC236}">
                <a16:creationId xmlns:a16="http://schemas.microsoft.com/office/drawing/2014/main" id="{0C212C45-37B8-43E0-AE83-339354A319FA}"/>
              </a:ext>
            </a:extLst>
          </p:cNvPr>
          <p:cNvGrpSpPr/>
          <p:nvPr/>
        </p:nvGrpSpPr>
        <p:grpSpPr>
          <a:xfrm>
            <a:off x="6398515" y="1932649"/>
            <a:ext cx="2249622" cy="2508816"/>
            <a:chOff x="6398515" y="1932649"/>
            <a:chExt cx="2249622" cy="2508816"/>
          </a:xfrm>
        </p:grpSpPr>
        <p:sp>
          <p:nvSpPr>
            <p:cNvPr id="12" name="TextBox 11">
              <a:extLst>
                <a:ext uri="{FF2B5EF4-FFF2-40B4-BE49-F238E27FC236}">
                  <a16:creationId xmlns:a16="http://schemas.microsoft.com/office/drawing/2014/main" id="{4DA38AA6-4850-48D1-A3DF-EC2074B8D3BF}"/>
                </a:ext>
              </a:extLst>
            </p:cNvPr>
            <p:cNvSpPr txBox="1"/>
            <p:nvPr/>
          </p:nvSpPr>
          <p:spPr bwMode="auto">
            <a:xfrm>
              <a:off x="6580600" y="3918245"/>
              <a:ext cx="1885453" cy="523220"/>
            </a:xfrm>
            <a:prstGeom prst="rect">
              <a:avLst/>
            </a:prstGeom>
            <a:solidFill>
              <a:schemeClr val="bg1"/>
            </a:solidFill>
            <a:ln w="76200">
              <a:no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blockchain</a:t>
              </a:r>
            </a:p>
          </p:txBody>
        </p:sp>
        <p:pic>
          <p:nvPicPr>
            <p:cNvPr id="13" name="Picture 10" descr="Image result for hacker hoodie">
              <a:extLst>
                <a:ext uri="{FF2B5EF4-FFF2-40B4-BE49-F238E27FC236}">
                  <a16:creationId xmlns:a16="http://schemas.microsoft.com/office/drawing/2014/main" id="{3F8E841E-A9F5-40BC-A6D4-770372F3F6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8515" y="1932649"/>
              <a:ext cx="2249622" cy="1980528"/>
            </a:xfrm>
            <a:prstGeom prst="rect">
              <a:avLst/>
            </a:prstGeom>
            <a:noFill/>
            <a:ln>
              <a:noFill/>
            </a:ln>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060324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rgbClr val="FFFF00"/>
                </a:solidFill>
              </a:rPr>
              <a:t>What We Said</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85</a:t>
            </a:fld>
            <a:endParaRPr lang="en-US" dirty="0"/>
          </a:p>
        </p:txBody>
      </p:sp>
      <p:pic>
        <p:nvPicPr>
          <p:cNvPr id="3" name="Picture 8" descr="Image result for bsd daem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0034" y="2387593"/>
            <a:ext cx="3020686" cy="334583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Image result for hacker hoodi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31037" y="2387593"/>
            <a:ext cx="2308087" cy="2032000"/>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p:cNvSpPr/>
          <p:nvPr/>
        </p:nvSpPr>
        <p:spPr bwMode="auto">
          <a:xfrm>
            <a:off x="3403600" y="2387593"/>
            <a:ext cx="2336800" cy="2455340"/>
          </a:xfrm>
          <a:prstGeom prst="rightArrow">
            <a:avLst/>
          </a:prstGeom>
          <a:solidFill>
            <a:schemeClr val="bg1"/>
          </a:solidFill>
          <a:ln w="76200" cap="flat" cmpd="sng" algn="ctr">
            <a:solidFill>
              <a:srgbClr val="FFFF00"/>
            </a:solidFill>
            <a:prstDash val="solid"/>
            <a:round/>
            <a:headEnd type="none" w="med" len="med"/>
            <a:tailEnd type="none" w="med" len="med"/>
          </a:ln>
          <a:effectLst/>
        </p:spPr>
        <p:txBody>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Rethink</a:t>
            </a:r>
          </a:p>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FFFF00"/>
                </a:solidFill>
                <a:effectLst/>
                <a:latin typeface="Arial" panose="020B0604020202020204" pitchFamily="34" charset="0"/>
                <a:cs typeface="Arial" panose="020B0604020202020204" pitchFamily="34" charset="0"/>
              </a:rPr>
              <a:t>Correctness</a:t>
            </a:r>
          </a:p>
        </p:txBody>
      </p:sp>
      <p:sp>
        <p:nvSpPr>
          <p:cNvPr id="9" name="TextBox 8"/>
          <p:cNvSpPr txBox="1"/>
          <p:nvPr/>
        </p:nvSpPr>
        <p:spPr bwMode="auto">
          <a:xfrm>
            <a:off x="671260" y="4974570"/>
            <a:ext cx="2983509" cy="1384995"/>
          </a:xfrm>
          <a:prstGeom prst="rect">
            <a:avLst/>
          </a:prstGeom>
          <a:solidFill>
            <a:schemeClr val="bg1"/>
          </a:solidFill>
          <a:ln w="76200">
            <a:solidFill>
              <a:srgbClr val="66FF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“ACID” properties</a:t>
            </a:r>
          </a:p>
          <a:p>
            <a:pPr algn="ctr"/>
            <a:r>
              <a:rPr lang="en-US" sz="2800" dirty="0">
                <a:solidFill>
                  <a:srgbClr val="FFFF00"/>
                </a:solidFill>
                <a:latin typeface="Arial" panose="020B0604020202020204" pitchFamily="34" charset="0"/>
                <a:cs typeface="Arial" panose="020B0604020202020204" pitchFamily="34" charset="0"/>
              </a:rPr>
              <a:t>for distributed</a:t>
            </a:r>
          </a:p>
          <a:p>
            <a:pPr algn="ctr"/>
            <a:r>
              <a:rPr lang="en-US" sz="2800" dirty="0">
                <a:solidFill>
                  <a:srgbClr val="FFFF00"/>
                </a:solidFill>
                <a:latin typeface="Arial" panose="020B0604020202020204" pitchFamily="34" charset="0"/>
                <a:cs typeface="Arial" panose="020B0604020202020204" pitchFamily="34" charset="0"/>
              </a:rPr>
              <a:t>transactions</a:t>
            </a:r>
          </a:p>
        </p:txBody>
      </p:sp>
      <p:sp>
        <p:nvSpPr>
          <p:cNvPr id="10" name="TextBox 9"/>
          <p:cNvSpPr txBox="1"/>
          <p:nvPr/>
        </p:nvSpPr>
        <p:spPr bwMode="auto">
          <a:xfrm>
            <a:off x="5492336" y="4974570"/>
            <a:ext cx="3185487" cy="1384995"/>
          </a:xfrm>
          <a:prstGeom prst="rect">
            <a:avLst/>
          </a:prstGeom>
          <a:solidFill>
            <a:schemeClr val="bg1"/>
          </a:solidFill>
          <a:ln w="76200">
            <a:solidFill>
              <a:srgbClr val="66FF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i="1" dirty="0">
                <a:solidFill>
                  <a:schemeClr val="tx1"/>
                </a:solidFill>
                <a:latin typeface="Arial" panose="020B0604020202020204" pitchFamily="34" charset="0"/>
                <a:cs typeface="Arial" panose="020B0604020202020204" pitchFamily="34" charset="0"/>
              </a:rPr>
              <a:t>Revised</a:t>
            </a:r>
            <a:r>
              <a:rPr lang="en-US" sz="2800" dirty="0">
                <a:solidFill>
                  <a:srgbClr val="FF6699"/>
                </a:solidFill>
                <a:latin typeface="Arial" panose="020B0604020202020204" pitchFamily="34" charset="0"/>
                <a:cs typeface="Arial" panose="020B0604020202020204" pitchFamily="34" charset="0"/>
              </a:rPr>
              <a:t> </a:t>
            </a:r>
            <a:r>
              <a:rPr lang="en-US" sz="2800" dirty="0">
                <a:solidFill>
                  <a:srgbClr val="FFFF00"/>
                </a:solidFill>
                <a:latin typeface="Arial" panose="020B0604020202020204" pitchFamily="34" charset="0"/>
                <a:cs typeface="Arial" panose="020B0604020202020204" pitchFamily="34" charset="0"/>
              </a:rPr>
              <a:t>properties</a:t>
            </a:r>
          </a:p>
          <a:p>
            <a:pPr algn="ctr"/>
            <a:r>
              <a:rPr lang="en-US" sz="2800" dirty="0">
                <a:solidFill>
                  <a:srgbClr val="FFFF00"/>
                </a:solidFill>
                <a:latin typeface="Arial" panose="020B0604020202020204" pitchFamily="34" charset="0"/>
                <a:cs typeface="Arial" panose="020B0604020202020204" pitchFamily="34" charset="0"/>
              </a:rPr>
              <a:t>for cross-chain</a:t>
            </a:r>
          </a:p>
          <a:p>
            <a:pPr algn="ctr"/>
            <a:r>
              <a:rPr lang="en-US" sz="2800" dirty="0">
                <a:solidFill>
                  <a:srgbClr val="FFFF00"/>
                </a:solidFill>
                <a:latin typeface="Arial" panose="020B0604020202020204" pitchFamily="34" charset="0"/>
                <a:cs typeface="Arial" panose="020B0604020202020204" pitchFamily="34" charset="0"/>
              </a:rPr>
              <a:t>transactions</a:t>
            </a:r>
          </a:p>
        </p:txBody>
      </p:sp>
    </p:spTree>
    <p:extLst>
      <p:ext uri="{BB962C8B-B14F-4D97-AF65-F5344CB8AC3E}">
        <p14:creationId xmlns:p14="http://schemas.microsoft.com/office/powerpoint/2010/main" val="77385392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86</a:t>
            </a:fld>
            <a:endParaRPr lang="en-US" dirty="0"/>
          </a:p>
        </p:txBody>
      </p:sp>
      <p:pic>
        <p:nvPicPr>
          <p:cNvPr id="3" name="Picture 2" descr="“John Hughes posts ‘Why Functional Programming Matters’ ”&#10;Ferdinand Pauwels&#10;Oil on canvas&#10;1872&#10;(collaboration from Richard Carlss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6931" y="-9078"/>
            <a:ext cx="5641974" cy="68761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bwMode="auto">
          <a:xfrm>
            <a:off x="368981" y="312546"/>
            <a:ext cx="5723042" cy="523220"/>
          </a:xfrm>
          <a:prstGeom prst="rect">
            <a:avLst/>
          </a:prstGeom>
          <a:solidFill>
            <a:schemeClr val="bg1"/>
          </a:solidFill>
          <a:ln w="76200">
            <a:solidFill>
              <a:schemeClr val="tx1">
                <a:lumMod val="85000"/>
              </a:schemeClr>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Ideas we covered in these lectures</a:t>
            </a:r>
          </a:p>
        </p:txBody>
      </p:sp>
      <p:sp>
        <p:nvSpPr>
          <p:cNvPr id="6" name="TextBox 5"/>
          <p:cNvSpPr txBox="1"/>
          <p:nvPr/>
        </p:nvSpPr>
        <p:spPr bwMode="auto">
          <a:xfrm>
            <a:off x="1213452" y="5006279"/>
            <a:ext cx="6559232"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Classical vs Blockchain ACID properties</a:t>
            </a:r>
          </a:p>
        </p:txBody>
      </p:sp>
      <p:sp>
        <p:nvSpPr>
          <p:cNvPr id="7" name="TextBox 6"/>
          <p:cNvSpPr txBox="1"/>
          <p:nvPr/>
        </p:nvSpPr>
        <p:spPr bwMode="auto">
          <a:xfrm>
            <a:off x="1213452" y="3764158"/>
            <a:ext cx="5713615" cy="523220"/>
          </a:xfrm>
          <a:prstGeom prst="rect">
            <a:avLst/>
          </a:prstGeom>
          <a:solidFill>
            <a:schemeClr val="bg1"/>
          </a:solidFill>
          <a:ln w="76200">
            <a:solidFill>
              <a:srgbClr val="FF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Security issues with Token Bridges</a:t>
            </a:r>
          </a:p>
        </p:txBody>
      </p:sp>
      <p:sp>
        <p:nvSpPr>
          <p:cNvPr id="9" name="TextBox 8"/>
          <p:cNvSpPr txBox="1"/>
          <p:nvPr/>
        </p:nvSpPr>
        <p:spPr bwMode="auto">
          <a:xfrm>
            <a:off x="523362" y="1279914"/>
            <a:ext cx="2643673"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X-C Messaging</a:t>
            </a:r>
          </a:p>
        </p:txBody>
      </p:sp>
      <p:sp>
        <p:nvSpPr>
          <p:cNvPr id="11" name="TextBox 10"/>
          <p:cNvSpPr txBox="1"/>
          <p:nvPr/>
        </p:nvSpPr>
        <p:spPr bwMode="auto">
          <a:xfrm>
            <a:off x="1213452" y="2522036"/>
            <a:ext cx="2464393"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Token Bridges</a:t>
            </a:r>
          </a:p>
        </p:txBody>
      </p:sp>
    </p:spTree>
    <p:extLst>
      <p:ext uri="{BB962C8B-B14F-4D97-AF65-F5344CB8AC3E}">
        <p14:creationId xmlns:p14="http://schemas.microsoft.com/office/powerpoint/2010/main" val="1047413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8CDD5E-97DE-BB17-73B3-2C4985595C97}"/>
              </a:ext>
            </a:extLst>
          </p:cNvPr>
          <p:cNvSpPr>
            <a:spLocks noGrp="1"/>
          </p:cNvSpPr>
          <p:nvPr>
            <p:ph type="title"/>
          </p:nvPr>
        </p:nvSpPr>
        <p:spPr/>
        <p:txBody>
          <a:bodyPr/>
          <a:lstStyle/>
          <a:p>
            <a:r>
              <a:rPr lang="en-US" dirty="0">
                <a:solidFill>
                  <a:srgbClr val="FFFF00"/>
                </a:solidFill>
              </a:rPr>
              <a:t>Cross-Chain Messaging</a:t>
            </a:r>
          </a:p>
        </p:txBody>
      </p:sp>
      <p:sp>
        <p:nvSpPr>
          <p:cNvPr id="2" name="Slide Number Placeholder 1"/>
          <p:cNvSpPr>
            <a:spLocks noGrp="1"/>
          </p:cNvSpPr>
          <p:nvPr>
            <p:ph type="sldNum" sz="quarter" idx="11"/>
          </p:nvPr>
        </p:nvSpPr>
        <p:spPr/>
        <p:txBody>
          <a:bodyPr/>
          <a:lstStyle/>
          <a:p>
            <a:pPr>
              <a:defRPr/>
            </a:pPr>
            <a:fld id="{FE25F947-77F5-4CA6-8472-B4B2967773ED}" type="slidenum">
              <a:rPr lang="x-none" smtClean="0"/>
              <a:pPr>
                <a:defRPr/>
              </a:pPr>
              <a:t>9</a:t>
            </a:fld>
            <a:endParaRPr lang="en-US" dirty="0"/>
          </a:p>
        </p:txBody>
      </p:sp>
      <p:sp>
        <p:nvSpPr>
          <p:cNvPr id="7" name="TextBox 6"/>
          <p:cNvSpPr txBox="1"/>
          <p:nvPr/>
        </p:nvSpPr>
        <p:spPr bwMode="auto">
          <a:xfrm>
            <a:off x="1362532" y="4428668"/>
            <a:ext cx="2563522" cy="523220"/>
          </a:xfrm>
          <a:prstGeom prst="rect">
            <a:avLst/>
          </a:prstGeom>
          <a:solidFill>
            <a:schemeClr val="bg1"/>
          </a:solidFill>
          <a:ln w="76200">
            <a:solidFill>
              <a:srgbClr val="0066FF"/>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Examples later</a:t>
            </a:r>
          </a:p>
        </p:txBody>
      </p:sp>
      <p:sp>
        <p:nvSpPr>
          <p:cNvPr id="9" name="TextBox 8"/>
          <p:cNvSpPr txBox="1"/>
          <p:nvPr/>
        </p:nvSpPr>
        <p:spPr bwMode="auto">
          <a:xfrm>
            <a:off x="1362532" y="2529162"/>
            <a:ext cx="6301726" cy="523220"/>
          </a:xfrm>
          <a:prstGeom prst="rect">
            <a:avLst/>
          </a:prstGeom>
          <a:solidFill>
            <a:schemeClr val="bg1"/>
          </a:solidFill>
          <a:ln w="76200">
            <a:solidFill>
              <a:srgbClr val="92D050"/>
            </a:solidFill>
            <a:miter lim="800000"/>
            <a:headEnd/>
            <a:tailEnd/>
          </a:ln>
          <a:effectLst>
            <a:outerShdw blurRad="50800" dist="38100" dir="2700000" algn="tl" rotWithShape="0">
              <a:prstClr val="black">
                <a:alpha val="40000"/>
              </a:prstClr>
            </a:outerShdw>
          </a:effectLst>
        </p:spPr>
        <p:txBody>
          <a:bodyPr wrap="none" rtlCol="0">
            <a:spAutoFit/>
          </a:bodyPr>
          <a:lstStyle/>
          <a:p>
            <a:pPr algn="ctr"/>
            <a:r>
              <a:rPr lang="en-US" sz="2800" dirty="0">
                <a:solidFill>
                  <a:srgbClr val="FFFF00"/>
                </a:solidFill>
                <a:latin typeface="Arial" panose="020B0604020202020204" pitchFamily="34" charset="0"/>
                <a:cs typeface="Arial" panose="020B0604020202020204" pitchFamily="34" charset="0"/>
              </a:rPr>
              <a:t>Many possible x-c event xfer protocols</a:t>
            </a:r>
          </a:p>
        </p:txBody>
      </p:sp>
      <p:sp>
        <p:nvSpPr>
          <p:cNvPr id="11" name="TextBox 10"/>
          <p:cNvSpPr txBox="1"/>
          <p:nvPr/>
        </p:nvSpPr>
        <p:spPr bwMode="auto">
          <a:xfrm>
            <a:off x="1362532" y="3478915"/>
            <a:ext cx="4540474" cy="523220"/>
          </a:xfrm>
          <a:prstGeom prst="rect">
            <a:avLst/>
          </a:prstGeom>
          <a:solidFill>
            <a:schemeClr val="bg1"/>
          </a:solidFill>
          <a:ln w="76200">
            <a:solidFill>
              <a:srgbClr val="FF0000"/>
            </a:solidFill>
            <a:miter lim="800000"/>
            <a:headEnd/>
            <a:tailEnd/>
          </a:ln>
          <a:effectLst>
            <a:outerShdw blurRad="50800" dist="38100" dir="2700000" algn="tl" rotWithShape="0">
              <a:prstClr val="black">
                <a:alpha val="40000"/>
              </a:prstClr>
            </a:outerShdw>
          </a:effectLst>
        </p:spPr>
        <p:txBody>
          <a:bodyPr wrap="none" rtlCol="0">
            <a:spAutoFit/>
          </a:bodyPr>
          <a:lstStyle/>
          <a:p>
            <a:pPr algn="l"/>
            <a:r>
              <a:rPr lang="en-US" sz="2800" dirty="0">
                <a:solidFill>
                  <a:srgbClr val="FFFF00"/>
                </a:solidFill>
                <a:latin typeface="Arial" panose="020B0604020202020204" pitchFamily="34" charset="0"/>
                <a:cs typeface="Arial" panose="020B0604020202020204" pitchFamily="34" charset="0"/>
              </a:rPr>
              <a:t>Different security, efficiency</a:t>
            </a:r>
          </a:p>
        </p:txBody>
      </p:sp>
    </p:spTree>
    <p:extLst>
      <p:ext uri="{BB962C8B-B14F-4D97-AF65-F5344CB8AC3E}">
        <p14:creationId xmlns:p14="http://schemas.microsoft.com/office/powerpoint/2010/main" val="2702812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1" grpId="0" animBg="1"/>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38100" cap="flat" cmpd="sng" algn="ctr">
          <a:solidFill>
            <a:srgbClr val="66FFFF"/>
          </a:solidFill>
          <a:prstDash val="solid"/>
          <a:round/>
          <a:headEnd type="none" w="med" len="med"/>
          <a:tailEnd type="none" w="med" len="med"/>
        </a:ln>
        <a:effectLst/>
      </a:spPr>
      <a:bodyPr rot="0" spcFirstLastPara="0" vertOverflow="overflow" horzOverflow="overflow" vert="horz" wrap="none" lIns="91440" tIns="45720" rIns="91440" bIns="45720" numCol="1" spcCol="0" rtlCol="0" fromWordArt="0" anchor="ctr" anchorCtr="1" forceAA="0" compatLnSpc="1">
        <a:prstTxWarp prst="textNoShape">
          <a:avLst/>
        </a:prstTxWarp>
        <a:noAutofit/>
      </a:bodyPr>
      <a:lstStyle>
        <a:defPPr marL="0" marR="0" indent="0" algn="r"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smtClean="0">
            <a:ln>
              <a:noFill/>
            </a:ln>
            <a:solidFill>
              <a:srgbClr val="FF0066"/>
            </a:solidFill>
            <a:effectLst/>
            <a:latin typeface="Arial" panose="020B0604020202020204" pitchFamily="34" charset="0"/>
            <a:cs typeface="Arial" panose="020B0604020202020204" pitchFamily="34" charset="0"/>
          </a:defRPr>
        </a:defPPr>
      </a:lstStyle>
    </a:spDef>
    <a:lnDef>
      <a:spPr bwMode="auto">
        <a:xfrm>
          <a:off x="0" y="0"/>
          <a:ext cx="1" cy="1"/>
        </a:xfrm>
        <a:custGeom>
          <a:avLst/>
          <a:gdLst/>
          <a:ahLst/>
          <a:cxnLst/>
          <a:rect l="0" t="0" r="0" b="0"/>
          <a:pathLst/>
        </a:custGeom>
        <a:solidFill>
          <a:srgbClr val="FFFFCC"/>
        </a:solid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0000FF"/>
            </a:solidFill>
            <a:effectLst/>
            <a:latin typeface="Lucida Console" pitchFamily="49" charset="0"/>
          </a:defRPr>
        </a:defPPr>
      </a:lstStyle>
    </a:lnDef>
    <a:txDef>
      <a:spPr bwMode="auto">
        <a:solidFill>
          <a:schemeClr val="bg1"/>
        </a:solidFill>
        <a:ln w="76200">
          <a:solidFill>
            <a:srgbClr val="FF0000"/>
          </a:solidFill>
          <a:miter lim="800000"/>
          <a:headEnd/>
          <a:tailEnd/>
        </a:ln>
        <a:effectLst>
          <a:outerShdw blurRad="50800" dist="38100" dir="2700000" algn="tl" rotWithShape="0">
            <a:prstClr val="black">
              <a:alpha val="40000"/>
            </a:prstClr>
          </a:outerShdw>
        </a:effectLst>
      </a:spPr>
      <a:bodyPr wrap="none" rtlCol="0">
        <a:spAutoFit/>
      </a:bodyPr>
      <a:lstStyle>
        <a:defPPr algn="l">
          <a:defRPr sz="2800" dirty="0" smtClean="0">
            <a:solidFill>
              <a:srgbClr val="FFFF00"/>
            </a:solidFill>
            <a:latin typeface="Arial" panose="020B0604020202020204" pitchFamily="34" charset="0"/>
            <a:cs typeface="Arial" panose="020B0604020202020204" pitchFamily="34" charset="0"/>
          </a:defRPr>
        </a:defPPr>
      </a:lstStyle>
    </a:tx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50013</TotalTime>
  <Words>1607</Words>
  <Application>Microsoft Office PowerPoint</Application>
  <PresentationFormat>Overhead</PresentationFormat>
  <Paragraphs>806</Paragraphs>
  <Slides>86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86</vt:i4>
      </vt:variant>
    </vt:vector>
  </HeadingPairs>
  <TitlesOfParts>
    <vt:vector size="92" baseType="lpstr">
      <vt:lpstr>Comic Sans MS</vt:lpstr>
      <vt:lpstr>Consolas</vt:lpstr>
      <vt:lpstr>Lucida Console</vt:lpstr>
      <vt:lpstr>Marlett</vt:lpstr>
      <vt:lpstr>Arial</vt:lpstr>
      <vt:lpstr>Blank Presentation</vt:lpstr>
      <vt:lpstr>PowerPoint Presentation</vt:lpstr>
      <vt:lpstr>Previous Lecture: Hashed Timelock Contracts </vt:lpstr>
      <vt:lpstr>This Lecture: Cross-Chain Messaging Token Bridges Cross-Chain Atomicity</vt:lpstr>
      <vt:lpstr>Cross-Chain Messaging</vt:lpstr>
      <vt:lpstr>Cross-Chain Messaging</vt:lpstr>
      <vt:lpstr>Ethereum Events</vt:lpstr>
      <vt:lpstr>PowerPoint Presentation</vt:lpstr>
      <vt:lpstr>PowerPoint Presentation</vt:lpstr>
      <vt:lpstr>Cross-Chain Messaging</vt:lpstr>
      <vt:lpstr>Example: Axelar X-C Messaging</vt:lpstr>
      <vt:lpstr>Axelar Validators</vt:lpstr>
      <vt:lpstr>Validators do BFT for Chain </vt:lpstr>
      <vt:lpstr>Validators do Threshold Sigs</vt:lpstr>
      <vt:lpstr>Validators Snoop on Other Chains via Light Clients</vt:lpstr>
      <vt:lpstr>Cross-Chain Query</vt:lpstr>
      <vt:lpstr>X-C Query is Posted</vt:lpstr>
      <vt:lpstr>Validators Notice Query</vt:lpstr>
      <vt:lpstr>Validators Run Query on Local Light Client</vt:lpstr>
      <vt:lpstr>Validators Vote &amp; Threshold Sign &amp; Post on Axelar</vt:lpstr>
      <vt:lpstr>“Anyone” can now send Answer to Destination Chain</vt:lpstr>
      <vt:lpstr>Threshold Signature Closes the Deal</vt:lpstr>
      <vt:lpstr>Token Bridges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Cosmos’s Gravity Bridge</vt:lpstr>
      <vt:lpstr>Solana’s Wormhole Bridge</vt:lpstr>
      <vt:lpstr>PowerPoint Presentation</vt:lpstr>
      <vt:lpstr>Why Vitalik is not a Fan</vt:lpstr>
      <vt:lpstr>Ethereum 51% Attack!</vt:lpstr>
      <vt:lpstr>PowerPoint Presentation</vt:lpstr>
      <vt:lpstr>PowerPoint Presentation</vt:lpstr>
      <vt:lpstr>PowerPoint Presentation</vt:lpstr>
      <vt:lpstr>PowerPoint Presentation</vt:lpstr>
      <vt:lpstr>PowerPoint Presentation</vt:lpstr>
      <vt:lpstr>PowerPoint Presentation</vt:lpstr>
      <vt:lpstr>HTLCs vs Token Bridges</vt:lpstr>
      <vt:lpstr>Classical Distributed Computing</vt:lpstr>
      <vt:lpstr>PowerPoint Presentation</vt:lpstr>
      <vt:lpstr>PowerPoint Presentation</vt:lpstr>
      <vt:lpstr>PowerPoint Presentation</vt:lpstr>
      <vt:lpstr>PowerPoint Presentation</vt:lpstr>
      <vt:lpstr>PowerPoint Presentation</vt:lpstr>
      <vt:lpstr>PowerPoint Presentation</vt:lpstr>
      <vt:lpstr>Classical “ACID” Properties</vt:lpstr>
      <vt:lpstr>“ACID” Properties</vt:lpstr>
      <vt:lpstr>“ACID” Properties</vt:lpstr>
      <vt:lpstr>“ACID” Properties</vt:lpstr>
      <vt:lpstr>“ACID” Properties</vt:lpstr>
      <vt:lpstr>“ACID” Properties</vt:lpstr>
      <vt:lpstr>“ACID” Properties</vt:lpstr>
      <vt:lpstr>Irrational Behavior</vt:lpstr>
      <vt:lpstr>PowerPoint Presentation</vt:lpstr>
      <vt:lpstr>New “ACID” Properties</vt:lpstr>
      <vt:lpstr>PowerPoint Presentation</vt:lpstr>
      <vt:lpstr>PowerPoint Presentation</vt:lpstr>
      <vt:lpstr>New “ACID” Properties</vt:lpstr>
      <vt:lpstr>“ACID” Properties</vt:lpstr>
      <vt:lpstr>Strong Nash Equilibrium</vt:lpstr>
      <vt:lpstr>New “ACID” Properties</vt:lpstr>
      <vt:lpstr>Classical “ACID” Properties</vt:lpstr>
      <vt:lpstr>PowerPoint Presentation</vt:lpstr>
      <vt:lpstr>New “ACID” Properties</vt:lpstr>
      <vt:lpstr>New “ACID” Properties</vt:lpstr>
      <vt:lpstr>“ACID” Properties</vt:lpstr>
      <vt:lpstr>PowerPoint Presentation</vt:lpstr>
      <vt:lpstr>New “ACID” Properties</vt:lpstr>
      <vt:lpstr>Rethinking Trust</vt:lpstr>
      <vt:lpstr>Rethinking Storage</vt:lpstr>
      <vt:lpstr>What We Said</vt:lpstr>
      <vt:lpstr>PowerPoint Presentation</vt:lpstr>
    </vt:vector>
  </TitlesOfParts>
  <Company>Brown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Art of Multiprocessor Programming</dc:title>
  <dc:creator>Maurice Herlihy</dc:creator>
  <cp:lastModifiedBy>Maurice Herlih</cp:lastModifiedBy>
  <cp:revision>1106</cp:revision>
  <cp:lastPrinted>2003-10-06T20:31:57Z</cp:lastPrinted>
  <dcterms:created xsi:type="dcterms:W3CDTF">1999-05-12T13:47:53Z</dcterms:created>
  <dcterms:modified xsi:type="dcterms:W3CDTF">2024-04-08T21:16:34Z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iveCommons_Licensed">
    <vt:bool>true</vt:bool>
  </property>
  <property fmtid="{D5CDD505-2E9C-101B-9397-08002B2CF9AE}" pid="3" name="CreativeCommons_LicenseURL">
    <vt:lpwstr>http://creativecommons.org/licenses/by-sa/2.5/</vt:lpwstr>
  </property>
  <property fmtid="{D5CDD505-2E9C-101B-9397-08002B2CF9AE}" pid="4" name="CreativeCommons_Derivatives">
    <vt:lpwstr>Share Alike</vt:lpwstr>
  </property>
  <property fmtid="{D5CDD505-2E9C-101B-9397-08002B2CF9AE}" pid="5" name="CreativeCommons_CommercialUse">
    <vt:lpwstr>Yes</vt:lpwstr>
  </property>
  <property fmtid="{D5CDD505-2E9C-101B-9397-08002B2CF9AE}" pid="6" name="CreativeCommons_Jurisdiction">
    <vt:lpwstr/>
  </property>
</Properties>
</file>

<file path=docProps/thumbnail.jpeg>
</file>